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8" r:id="rId10"/>
    <p:sldId id="279" r:id="rId11"/>
    <p:sldId id="280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rgbClr val="444444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>
              <a:lnSpc>
                <a:spcPts val="805"/>
              </a:lnSpc>
            </a:pPr>
            <a:fld id="{81D60167-4931-47E6-BA6A-407CBD079E47}" type="slidenum">
              <a:rPr spc="-20" dirty="0"/>
            </a:fld>
            <a:r>
              <a:rPr spc="-20" dirty="0"/>
              <a:t>/17</a:t>
            </a:r>
            <a:endParaRPr spc="-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444444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5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>
              <a:lnSpc>
                <a:spcPts val="805"/>
              </a:lnSpc>
            </a:pPr>
            <a:fld id="{81D60167-4931-47E6-BA6A-407CBD079E47}" type="slidenum">
              <a:rPr spc="-20" dirty="0"/>
            </a:fld>
            <a:r>
              <a:rPr spc="-20" dirty="0"/>
              <a:t>/17</a:t>
            </a:r>
            <a:endParaRPr spc="-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444444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>
              <a:lnSpc>
                <a:spcPts val="805"/>
              </a:lnSpc>
            </a:pPr>
            <a:fld id="{81D60167-4931-47E6-BA6A-407CBD079E47}" type="slidenum">
              <a:rPr spc="-20" dirty="0"/>
            </a:fld>
            <a:r>
              <a:rPr spc="-20" dirty="0"/>
              <a:t>/17</a:t>
            </a:r>
            <a:endParaRPr spc="-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444444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>
              <a:lnSpc>
                <a:spcPts val="805"/>
              </a:lnSpc>
            </a:pPr>
            <a:fld id="{81D60167-4931-47E6-BA6A-407CBD079E47}" type="slidenum">
              <a:rPr spc="-20" dirty="0"/>
            </a:fld>
            <a:r>
              <a:rPr spc="-20" dirty="0"/>
              <a:t>/17</a:t>
            </a:r>
            <a:endParaRPr spc="-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>
              <a:lnSpc>
                <a:spcPts val="805"/>
              </a:lnSpc>
            </a:pPr>
            <a:fld id="{81D60167-4931-47E6-BA6A-407CBD079E47}" type="slidenum">
              <a:rPr spc="-20" dirty="0"/>
            </a:fld>
            <a:r>
              <a:rPr spc="-20" dirty="0"/>
              <a:t>/17</a:t>
            </a:r>
            <a:endParaRPr spc="-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4388" y="265686"/>
            <a:ext cx="4704080" cy="261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rgbClr val="444444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388" y="738508"/>
            <a:ext cx="4214495" cy="2042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18541" y="3066405"/>
            <a:ext cx="1452245" cy="119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02250" y="3066405"/>
            <a:ext cx="240029" cy="119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66666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>
              <a:lnSpc>
                <a:spcPts val="805"/>
              </a:lnSpc>
            </a:pPr>
            <a:fld id="{81D60167-4931-47E6-BA6A-407CBD079E47}" type="slidenum">
              <a:rPr spc="-20" dirty="0"/>
            </a:fld>
            <a:r>
              <a:rPr spc="-20" dirty="0"/>
              <a:t>/17</a:t>
            </a:r>
            <a:endParaRPr spc="-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slide" Target="slide12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jpe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21.xml"/><Relationship Id="rId8" Type="http://schemas.openxmlformats.org/officeDocument/2006/relationships/slide" Target="slide14.xml"/><Relationship Id="rId7" Type="http://schemas.openxmlformats.org/officeDocument/2006/relationships/slide" Target="slide13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6.xml"/><Relationship Id="rId3" Type="http://schemas.openxmlformats.org/officeDocument/2006/relationships/slide" Target="slide5.xml"/><Relationship Id="rId2" Type="http://schemas.openxmlformats.org/officeDocument/2006/relationships/slide" Target="slide3.xml"/><Relationship Id="rId12" Type="http://schemas.openxmlformats.org/officeDocument/2006/relationships/slideLayout" Target="../slideLayouts/slideLayout2.xml"/><Relationship Id="rId11" Type="http://schemas.openxmlformats.org/officeDocument/2006/relationships/slide" Target="slide23.xml"/><Relationship Id="rId10" Type="http://schemas.openxmlformats.org/officeDocument/2006/relationships/slide" Target="slide2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jpe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slide" Target="slide21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607" y="1157590"/>
            <a:ext cx="45129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65" dirty="0">
                <a:solidFill>
                  <a:srgbClr val="F3F6F8"/>
                </a:solidFill>
              </a:rPr>
              <a:t>TỔNG</a:t>
            </a:r>
            <a:r>
              <a:rPr sz="1850" spc="-50" dirty="0">
                <a:solidFill>
                  <a:srgbClr val="F3F6F8"/>
                </a:solidFill>
              </a:rPr>
              <a:t> </a:t>
            </a:r>
            <a:r>
              <a:rPr sz="1850" spc="-65" dirty="0">
                <a:solidFill>
                  <a:srgbClr val="F3F6F8"/>
                </a:solidFill>
              </a:rPr>
              <a:t>QUAN</a:t>
            </a:r>
            <a:r>
              <a:rPr sz="1850" spc="-45" dirty="0">
                <a:solidFill>
                  <a:srgbClr val="F3F6F8"/>
                </a:solidFill>
              </a:rPr>
              <a:t> </a:t>
            </a:r>
            <a:r>
              <a:rPr sz="1850" spc="-114" dirty="0">
                <a:solidFill>
                  <a:srgbClr val="F3F6F8"/>
                </a:solidFill>
              </a:rPr>
              <a:t>VỀ</a:t>
            </a:r>
            <a:r>
              <a:rPr sz="1850" spc="-45" dirty="0">
                <a:solidFill>
                  <a:srgbClr val="F3F6F8"/>
                </a:solidFill>
              </a:rPr>
              <a:t> NGHIÊN </a:t>
            </a:r>
            <a:r>
              <a:rPr sz="1850" spc="-120" dirty="0">
                <a:solidFill>
                  <a:srgbClr val="F3F6F8"/>
                </a:solidFill>
              </a:rPr>
              <a:t>CỨU</a:t>
            </a:r>
            <a:r>
              <a:rPr sz="1850" spc="-45" dirty="0">
                <a:solidFill>
                  <a:srgbClr val="F3F6F8"/>
                </a:solidFill>
              </a:rPr>
              <a:t> </a:t>
            </a:r>
            <a:r>
              <a:rPr sz="1850" spc="-100" dirty="0">
                <a:solidFill>
                  <a:srgbClr val="F3F6F8"/>
                </a:solidFill>
              </a:rPr>
              <a:t>KHOA</a:t>
            </a:r>
            <a:r>
              <a:rPr sz="1850" spc="-45" dirty="0">
                <a:solidFill>
                  <a:srgbClr val="F3F6F8"/>
                </a:solidFill>
              </a:rPr>
              <a:t> </a:t>
            </a:r>
            <a:r>
              <a:rPr sz="1850" spc="-25" dirty="0">
                <a:solidFill>
                  <a:srgbClr val="F3F6F8"/>
                </a:solidFill>
              </a:rPr>
              <a:t>HỌC</a:t>
            </a:r>
            <a:endParaRPr sz="1850"/>
          </a:p>
        </p:txBody>
      </p:sp>
      <p:sp>
        <p:nvSpPr>
          <p:cNvPr id="4" name="object 4"/>
          <p:cNvSpPr txBox="1"/>
          <p:nvPr/>
        </p:nvSpPr>
        <p:spPr>
          <a:xfrm>
            <a:off x="365607" y="1500186"/>
            <a:ext cx="2766695" cy="9975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b="1" spc="-4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PHƯƠNG</a:t>
            </a:r>
            <a:r>
              <a:rPr sz="950" b="1" spc="-2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PHÁP </a:t>
            </a:r>
            <a:r>
              <a:rPr sz="950" b="1" spc="-3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LUẬN</a:t>
            </a:r>
            <a:r>
              <a:rPr sz="950" b="1" spc="-2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-2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NCKH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9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95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19000"/>
              </a:lnSpc>
            </a:pP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Giảng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viên</a:t>
            </a:r>
            <a:r>
              <a:rPr sz="950" b="1" spc="5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hướng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dẫn:</a:t>
            </a:r>
            <a:r>
              <a:rPr sz="950" b="1" spc="5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-6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Từ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Thảo</a:t>
            </a:r>
            <a:r>
              <a:rPr sz="950" b="1" spc="5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Hương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-1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Giang 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Nhóm</a:t>
            </a:r>
            <a:r>
              <a:rPr sz="950" b="1" spc="5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sinh</a:t>
            </a:r>
            <a:r>
              <a:rPr sz="950" b="1" spc="6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viên:</a:t>
            </a:r>
            <a:r>
              <a:rPr sz="950" b="1" spc="6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Nhóm</a:t>
            </a:r>
            <a:r>
              <a:rPr sz="950" b="1" spc="6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-2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01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Nhóm</a:t>
            </a:r>
            <a:r>
              <a:rPr sz="950" b="1" spc="3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6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môn</a:t>
            </a:r>
            <a:r>
              <a:rPr sz="950" b="1" spc="3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học:</a:t>
            </a:r>
            <a:r>
              <a:rPr sz="950" b="1" spc="3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Nhóm</a:t>
            </a:r>
            <a:r>
              <a:rPr sz="950" b="1" spc="3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3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04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607" y="2610089"/>
            <a:ext cx="1452245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0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Bộ</a:t>
            </a:r>
            <a:r>
              <a:rPr sz="700" spc="-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5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môn</a:t>
            </a:r>
            <a:r>
              <a:rPr sz="70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70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triển</a:t>
            </a:r>
            <a:r>
              <a:rPr sz="700" spc="-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kỹ </a:t>
            </a:r>
            <a:r>
              <a:rPr sz="700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năng</a:t>
            </a:r>
            <a:r>
              <a:rPr sz="70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10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700" spc="-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-2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PTIT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9760" y="2610089"/>
            <a:ext cx="508634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00" spc="-1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16/08/2024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497" y="294591"/>
            <a:ext cx="1870354" cy="38662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388" y="265686"/>
            <a:ext cx="2127250" cy="25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Nghiên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cứu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vi-VN" altLang="en-US"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dự </a:t>
            </a:r>
            <a:r>
              <a:rPr lang="vi-VN" altLang="en-US"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báo</a:t>
            </a:r>
            <a:endParaRPr lang="vi-VN" altLang="en-US" sz="1550" b="1" spc="70" dirty="0">
              <a:solidFill>
                <a:srgbClr val="444444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4388" y="815452"/>
            <a:ext cx="4190365" cy="162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vi-VN" sz="950" b="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Nghiên cứu và ứng dụng Trí tuệ nhân tạo (AI) trong dự báo khí tượng thủy văn</a:t>
            </a:r>
            <a:r>
              <a:rPr sz="950" b="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 descr="B:\dubao.pngdubao"/>
          <p:cNvPicPr/>
          <p:nvPr/>
        </p:nvPicPr>
        <p:blipFill>
          <a:blip r:embed="rId2"/>
          <a:srcRect t="7607" b="7607"/>
          <a:stretch>
            <a:fillRect/>
          </a:stretch>
        </p:blipFill>
        <p:spPr>
          <a:xfrm>
            <a:off x="1358900" y="1089025"/>
            <a:ext cx="3035300" cy="17291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805"/>
              </a:lnSpc>
            </a:pPr>
            <a:r>
              <a:rPr spc="-20" dirty="0"/>
              <a:t>5</a:t>
            </a:r>
            <a:r>
              <a:rPr spc="-20" dirty="0"/>
              <a:t>/17</a:t>
            </a:r>
            <a:endParaRPr spc="-20" dirty="0"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388" y="265686"/>
            <a:ext cx="241935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Phân</a:t>
            </a:r>
            <a:r>
              <a:rPr sz="1550" b="1" spc="4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loại</a:t>
            </a:r>
            <a:r>
              <a:rPr sz="1550" b="1" spc="5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1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theo</a:t>
            </a:r>
            <a:r>
              <a:rPr sz="1550" b="1" spc="4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giai</a:t>
            </a:r>
            <a:r>
              <a:rPr sz="1550" b="1" spc="5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đoạn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805"/>
              </a:lnSpc>
            </a:pPr>
            <a:r>
              <a:rPr spc="-20" dirty="0"/>
              <a:t>6</a:t>
            </a:r>
            <a:r>
              <a:rPr spc="-20" dirty="0"/>
              <a:t>/17</a:t>
            </a:r>
            <a:endParaRPr spc="-2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20" y="549910"/>
            <a:ext cx="3325495" cy="239331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3588" y="1773798"/>
            <a:ext cx="482282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Đặc</a:t>
            </a:r>
            <a:r>
              <a:rPr sz="1550" b="1" spc="1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spc="6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điểm</a:t>
            </a:r>
            <a:r>
              <a:rPr sz="1550" b="1" spc="1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và</a:t>
            </a:r>
            <a:r>
              <a:rPr sz="1550" b="1" spc="1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spc="5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sản</a:t>
            </a:r>
            <a:r>
              <a:rPr sz="1550" b="1" spc="1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phẩm</a:t>
            </a:r>
            <a:r>
              <a:rPr sz="1550" b="1" spc="1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spc="8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của</a:t>
            </a:r>
            <a:r>
              <a:rPr sz="1550" b="1" spc="1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Nghiên</a:t>
            </a:r>
            <a:r>
              <a:rPr sz="1550" b="1" spc="1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cứu</a:t>
            </a:r>
            <a:r>
              <a:rPr sz="1550" b="1" spc="1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spc="5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khoa</a:t>
            </a:r>
            <a:r>
              <a:rPr sz="1550" b="1" spc="1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spc="4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học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7093" y="1930"/>
            <a:ext cx="5367020" cy="2153920"/>
            <a:chOff x="277093" y="1930"/>
            <a:chExt cx="5367020" cy="21539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93" y="2136312"/>
              <a:ext cx="5205882" cy="189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3977" y="1930"/>
              <a:ext cx="540001" cy="67138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8516" y="2849904"/>
            <a:ext cx="1452245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Bộ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5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môn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triển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kỹ </a:t>
            </a:r>
            <a:r>
              <a:rPr sz="700" spc="5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năng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1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-2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PTIT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388" y="265686"/>
            <a:ext cx="350139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Đặc</a:t>
            </a:r>
            <a:r>
              <a:rPr sz="1550" b="1" spc="2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6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điểm</a:t>
            </a:r>
            <a:r>
              <a:rPr sz="1550" b="1" spc="2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8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của</a:t>
            </a:r>
            <a:r>
              <a:rPr sz="1550" b="1" spc="3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nghiên</a:t>
            </a:r>
            <a:r>
              <a:rPr sz="1550" b="1" spc="2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cứu</a:t>
            </a:r>
            <a:r>
              <a:rPr sz="1550" b="1" spc="2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5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khoa</a:t>
            </a:r>
            <a:r>
              <a:rPr sz="1550" b="1" spc="3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4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học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4388" y="815452"/>
            <a:ext cx="5778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0" dirty="0">
                <a:latin typeface="Arial" panose="020B0604020202020204"/>
                <a:cs typeface="Arial" panose="020B0604020202020204"/>
              </a:rPr>
              <a:t>.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805"/>
              </a:lnSpc>
            </a:pPr>
            <a:r>
              <a:rPr spc="-20" dirty="0"/>
              <a:t>7</a:t>
            </a:r>
            <a:r>
              <a:rPr spc="-20" dirty="0"/>
              <a:t>/17</a:t>
            </a:r>
            <a:endParaRPr spc="-20" dirty="0"/>
          </a:p>
        </p:txBody>
      </p:sp>
      <p:pic>
        <p:nvPicPr>
          <p:cNvPr id="8" name="Picture 7" descr="zefro-tinh-chat-nghien-cuu-khoa-ho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673100"/>
            <a:ext cx="2439035" cy="243903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388" y="265686"/>
            <a:ext cx="299720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Đặc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6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điểm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8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của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5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sản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phẩm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-2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NCKH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4388" y="1012828"/>
            <a:ext cx="2404745" cy="846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950" b="1" dirty="0">
                <a:latin typeface="Arial" panose="020B0604020202020204"/>
                <a:cs typeface="Arial" panose="020B0604020202020204"/>
              </a:rPr>
              <a:t>Cơ</a:t>
            </a:r>
            <a:r>
              <a:rPr sz="95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latin typeface="Arial" panose="020B0604020202020204"/>
                <a:cs typeface="Arial" panose="020B0604020202020204"/>
              </a:rPr>
              <a:t>sở</a:t>
            </a:r>
            <a:r>
              <a:rPr sz="95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latin typeface="Arial" panose="020B0604020202020204"/>
                <a:cs typeface="Arial" panose="020B0604020202020204"/>
              </a:rPr>
              <a:t>logic</a:t>
            </a:r>
            <a:r>
              <a:rPr sz="95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b="1" spc="75" dirty="0">
                <a:latin typeface="Arial" panose="020B0604020202020204"/>
                <a:cs typeface="Arial" panose="020B0604020202020204"/>
              </a:rPr>
              <a:t>của</a:t>
            </a:r>
            <a:r>
              <a:rPr sz="95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b="1" spc="55" dirty="0">
                <a:latin typeface="Arial" panose="020B0604020202020204"/>
                <a:cs typeface="Arial" panose="020B0604020202020204"/>
              </a:rPr>
              <a:t>sản</a:t>
            </a:r>
            <a:r>
              <a:rPr sz="95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b="1" spc="65" dirty="0">
                <a:latin typeface="Arial" panose="020B0604020202020204"/>
                <a:cs typeface="Arial" panose="020B0604020202020204"/>
              </a:rPr>
              <a:t>phẩm</a:t>
            </a:r>
            <a:r>
              <a:rPr sz="95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b="1" spc="50" dirty="0">
                <a:latin typeface="Arial" panose="020B0604020202020204"/>
                <a:cs typeface="Arial" panose="020B0604020202020204"/>
              </a:rPr>
              <a:t>nghiên</a:t>
            </a:r>
            <a:r>
              <a:rPr sz="95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b="1" spc="-20" dirty="0">
                <a:latin typeface="Arial" panose="020B0604020202020204"/>
                <a:cs typeface="Arial" panose="020B0604020202020204"/>
              </a:rPr>
              <a:t>cứu:</a:t>
            </a:r>
            <a:endParaRPr sz="950" b="1" spc="-2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endParaRPr sz="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100" spc="-10" dirty="0">
                <a:latin typeface="LM Roman 10"/>
                <a:cs typeface="LM Roman 10"/>
              </a:rPr>
              <a:t>+)</a:t>
            </a:r>
            <a:r>
              <a:rPr sz="1100" spc="-35" dirty="0">
                <a:latin typeface="LM Roman 10"/>
                <a:cs typeface="LM Roman 10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Luận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 </a:t>
            </a:r>
            <a:r>
              <a:rPr lang="vi-VN" altLang="en-US" sz="950" spc="70" dirty="0">
                <a:latin typeface="Arial" panose="020B0604020202020204"/>
                <a:cs typeface="Arial" panose="020B0604020202020204"/>
              </a:rPr>
              <a:t>điểm</a:t>
            </a:r>
            <a:r>
              <a:rPr sz="950" spc="-25" dirty="0">
                <a:latin typeface="Arial" panose="020B0604020202020204"/>
                <a:cs typeface="Arial" panose="020B0604020202020204"/>
              </a:rPr>
              <a:t>.</a:t>
            </a:r>
            <a:endParaRPr sz="950" spc="-25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endParaRPr sz="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LM Roman 10"/>
                <a:cs typeface="LM Roman 10"/>
              </a:rPr>
              <a:t>+)</a:t>
            </a:r>
            <a:r>
              <a:rPr sz="1100" spc="-35" dirty="0">
                <a:latin typeface="LM Roman 10"/>
                <a:cs typeface="LM Roman 10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Luận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 </a:t>
            </a:r>
            <a:r>
              <a:rPr lang="vi-VN" altLang="en-US" sz="950" spc="70" dirty="0">
                <a:latin typeface="Arial" panose="020B0604020202020204"/>
                <a:cs typeface="Arial" panose="020B0604020202020204"/>
              </a:rPr>
              <a:t>cứ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.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805"/>
              </a:lnSpc>
            </a:pPr>
            <a:r>
              <a:rPr spc="-20" dirty="0"/>
              <a:t>8</a:t>
            </a:r>
            <a:r>
              <a:rPr spc="-20" dirty="0"/>
              <a:t>/17</a:t>
            </a:r>
            <a:endParaRPr spc="-20" dirty="0"/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88" y="265686"/>
            <a:ext cx="4704080" cy="25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Đặc</a:t>
            </a:r>
            <a:r>
              <a:rPr spc="-10" dirty="0"/>
              <a:t> </a:t>
            </a:r>
            <a:r>
              <a:rPr lang="vi-VN" spc="-10" dirty="0"/>
              <a:t>đ</a:t>
            </a:r>
            <a:r>
              <a:rPr spc="60" dirty="0"/>
              <a:t>iểm</a:t>
            </a:r>
            <a:r>
              <a:rPr spc="-10" dirty="0"/>
              <a:t> </a:t>
            </a:r>
            <a:r>
              <a:rPr spc="80" dirty="0"/>
              <a:t>của</a:t>
            </a:r>
            <a:r>
              <a:rPr spc="-10" dirty="0"/>
              <a:t> </a:t>
            </a:r>
            <a:r>
              <a:rPr spc="50" dirty="0"/>
              <a:t>sản</a:t>
            </a:r>
            <a:r>
              <a:rPr spc="-10" dirty="0"/>
              <a:t> </a:t>
            </a:r>
            <a:r>
              <a:rPr spc="70" dirty="0"/>
              <a:t>phẩm</a:t>
            </a:r>
            <a:r>
              <a:rPr spc="-10" dirty="0"/>
              <a:t> </a:t>
            </a:r>
            <a:r>
              <a:rPr spc="-20" dirty="0"/>
              <a:t>NCKH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64388" y="738508"/>
            <a:ext cx="4214495" cy="1636395"/>
          </a:xfrm>
          <a:prstGeom prst="rect">
            <a:avLst/>
          </a:prstGeom>
        </p:spPr>
        <p:txBody>
          <a:bodyPr vert="horz" wrap="square" lIns="0" tIns="932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/>
              <a:t>Sản</a:t>
            </a:r>
            <a:r>
              <a:rPr spc="25" dirty="0"/>
              <a:t> </a:t>
            </a:r>
            <a:r>
              <a:rPr spc="65" dirty="0"/>
              <a:t>phẩm</a:t>
            </a:r>
            <a:r>
              <a:rPr spc="25" dirty="0"/>
              <a:t> </a:t>
            </a:r>
            <a:r>
              <a:rPr dirty="0"/>
              <a:t>NCKH:</a:t>
            </a:r>
            <a:r>
              <a:rPr spc="20" dirty="0"/>
              <a:t> </a:t>
            </a:r>
            <a:r>
              <a:rPr b="0" dirty="0">
                <a:latin typeface="Arial" panose="020B0604020202020204"/>
                <a:cs typeface="Arial" panose="020B0604020202020204"/>
              </a:rPr>
              <a:t>là</a:t>
            </a:r>
            <a:r>
              <a:rPr b="0" spc="25" dirty="0">
                <a:latin typeface="Arial" panose="020B0604020202020204"/>
                <a:cs typeface="Arial" panose="020B0604020202020204"/>
              </a:rPr>
              <a:t> </a:t>
            </a:r>
            <a:r>
              <a:rPr b="0" spc="95" dirty="0">
                <a:latin typeface="Arial" panose="020B0604020202020204"/>
                <a:cs typeface="Arial" panose="020B0604020202020204"/>
              </a:rPr>
              <a:t>thông</a:t>
            </a:r>
            <a:r>
              <a:rPr b="0" spc="25" dirty="0">
                <a:latin typeface="Arial" panose="020B0604020202020204"/>
                <a:cs typeface="Arial" panose="020B0604020202020204"/>
              </a:rPr>
              <a:t> </a:t>
            </a:r>
            <a:r>
              <a:rPr b="0" spc="65" dirty="0">
                <a:latin typeface="Arial" panose="020B0604020202020204"/>
                <a:cs typeface="Arial" panose="020B0604020202020204"/>
              </a:rPr>
              <a:t>tin</a:t>
            </a:r>
            <a:endParaRPr b="0" spc="65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65" dirty="0"/>
              <a:t>Kết</a:t>
            </a:r>
            <a:r>
              <a:rPr spc="-20" dirty="0"/>
              <a:t> </a:t>
            </a:r>
            <a:r>
              <a:rPr spc="65" dirty="0"/>
              <a:t>quả</a:t>
            </a:r>
            <a:r>
              <a:rPr spc="-15" dirty="0"/>
              <a:t> </a:t>
            </a:r>
            <a:r>
              <a:rPr spc="75" dirty="0"/>
              <a:t>của</a:t>
            </a:r>
            <a:r>
              <a:rPr spc="-15" dirty="0"/>
              <a:t> </a:t>
            </a:r>
            <a:r>
              <a:rPr dirty="0"/>
              <a:t>NCKH:</a:t>
            </a:r>
            <a:r>
              <a:rPr spc="-15" dirty="0"/>
              <a:t> </a:t>
            </a:r>
            <a:r>
              <a:rPr b="0" spc="114" dirty="0">
                <a:latin typeface="Arial" panose="020B0604020202020204"/>
                <a:cs typeface="Arial" panose="020B0604020202020204"/>
              </a:rPr>
              <a:t>thể</a:t>
            </a:r>
            <a:r>
              <a:rPr b="0" spc="-20" dirty="0">
                <a:latin typeface="Arial" panose="020B0604020202020204"/>
                <a:cs typeface="Arial" panose="020B0604020202020204"/>
              </a:rPr>
              <a:t> </a:t>
            </a:r>
            <a:r>
              <a:rPr b="0" spc="70" dirty="0">
                <a:latin typeface="Arial" panose="020B0604020202020204"/>
                <a:cs typeface="Arial" panose="020B0604020202020204"/>
              </a:rPr>
              <a:t>hiện</a:t>
            </a:r>
            <a:r>
              <a:rPr b="0" spc="-15" dirty="0">
                <a:latin typeface="Arial" panose="020B0604020202020204"/>
                <a:cs typeface="Arial" panose="020B0604020202020204"/>
              </a:rPr>
              <a:t> </a:t>
            </a:r>
            <a:r>
              <a:rPr b="0" spc="70" dirty="0">
                <a:latin typeface="Arial" panose="020B0604020202020204"/>
                <a:cs typeface="Arial" panose="020B0604020202020204"/>
              </a:rPr>
              <a:t>qua</a:t>
            </a:r>
            <a:r>
              <a:rPr b="0" spc="-15" dirty="0">
                <a:latin typeface="Arial" panose="020B0604020202020204"/>
                <a:cs typeface="Arial" panose="020B0604020202020204"/>
              </a:rPr>
              <a:t> </a:t>
            </a:r>
            <a:r>
              <a:rPr b="0" spc="7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vật</a:t>
            </a:r>
            <a:r>
              <a:rPr b="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b="0" spc="7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mang</a:t>
            </a:r>
            <a:r>
              <a:rPr b="0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b="0" spc="9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b="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b="0" spc="6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tin</a:t>
            </a:r>
            <a:endParaRPr b="0" spc="65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65" dirty="0"/>
              <a:t>Vật</a:t>
            </a:r>
            <a:r>
              <a:rPr spc="-10" dirty="0"/>
              <a:t> </a:t>
            </a:r>
            <a:r>
              <a:rPr spc="60" dirty="0"/>
              <a:t>mang</a:t>
            </a:r>
            <a:r>
              <a:rPr spc="-10" dirty="0"/>
              <a:t> </a:t>
            </a:r>
            <a:r>
              <a:rPr spc="70" dirty="0"/>
              <a:t>thông</a:t>
            </a:r>
            <a:r>
              <a:rPr spc="-10" dirty="0"/>
              <a:t> </a:t>
            </a:r>
            <a:r>
              <a:rPr spc="-20" dirty="0"/>
              <a:t>tin:</a:t>
            </a:r>
            <a:endParaRPr spc="-20" dirty="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endParaRPr spc="-20" dirty="0"/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100" b="0" spc="-10" dirty="0">
                <a:latin typeface="LM Roman 10"/>
                <a:cs typeface="LM Roman 10"/>
              </a:rPr>
              <a:t>+)</a:t>
            </a:r>
            <a:r>
              <a:rPr sz="1100" b="0" spc="-85" dirty="0">
                <a:latin typeface="LM Roman 10"/>
                <a:cs typeface="LM Roman 10"/>
              </a:rPr>
              <a:t> </a:t>
            </a:r>
            <a:r>
              <a:rPr b="0" dirty="0">
                <a:latin typeface="Arial" panose="020B0604020202020204"/>
                <a:cs typeface="Arial" panose="020B0604020202020204"/>
              </a:rPr>
              <a:t>Vật</a:t>
            </a:r>
            <a:r>
              <a:rPr b="0" spc="20" dirty="0">
                <a:latin typeface="Arial" panose="020B0604020202020204"/>
                <a:cs typeface="Arial" panose="020B0604020202020204"/>
              </a:rPr>
              <a:t> </a:t>
            </a:r>
            <a:r>
              <a:rPr b="0" spc="70" dirty="0">
                <a:latin typeface="Arial" panose="020B0604020202020204"/>
                <a:cs typeface="Arial" panose="020B0604020202020204"/>
              </a:rPr>
              <a:t>mang</a:t>
            </a:r>
            <a:r>
              <a:rPr b="0" spc="15" dirty="0">
                <a:latin typeface="Arial" panose="020B0604020202020204"/>
                <a:cs typeface="Arial" panose="020B0604020202020204"/>
              </a:rPr>
              <a:t> </a:t>
            </a:r>
            <a:r>
              <a:rPr b="0" spc="75" dirty="0">
                <a:latin typeface="Arial" panose="020B0604020202020204"/>
                <a:cs typeface="Arial" panose="020B0604020202020204"/>
              </a:rPr>
              <a:t>vật</a:t>
            </a:r>
            <a:r>
              <a:rPr b="0" spc="20" dirty="0">
                <a:latin typeface="Arial" panose="020B0604020202020204"/>
                <a:cs typeface="Arial" panose="020B0604020202020204"/>
              </a:rPr>
              <a:t> </a:t>
            </a:r>
            <a:r>
              <a:rPr b="0" spc="-25" dirty="0">
                <a:latin typeface="Arial" panose="020B0604020202020204"/>
                <a:cs typeface="Arial" panose="020B0604020202020204"/>
              </a:rPr>
              <a:t>lý.</a:t>
            </a:r>
            <a:endParaRPr b="0" spc="-25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endParaRPr sz="11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b="0" spc="-10" dirty="0">
                <a:latin typeface="LM Roman 10"/>
                <a:cs typeface="LM Roman 10"/>
              </a:rPr>
              <a:t>+)</a:t>
            </a:r>
            <a:r>
              <a:rPr sz="1100" b="0" spc="-114" dirty="0">
                <a:latin typeface="LM Roman 10"/>
                <a:cs typeface="LM Roman 10"/>
              </a:rPr>
              <a:t> </a:t>
            </a:r>
            <a:r>
              <a:rPr b="0" spc="75" dirty="0">
                <a:latin typeface="Arial" panose="020B0604020202020204"/>
                <a:cs typeface="Arial" panose="020B0604020202020204"/>
              </a:rPr>
              <a:t>vật</a:t>
            </a:r>
            <a:r>
              <a:rPr b="0" spc="-15" dirty="0">
                <a:latin typeface="Arial" panose="020B0604020202020204"/>
                <a:cs typeface="Arial" panose="020B0604020202020204"/>
              </a:rPr>
              <a:t> </a:t>
            </a:r>
            <a:r>
              <a:rPr b="0" spc="70" dirty="0">
                <a:latin typeface="Arial" panose="020B0604020202020204"/>
                <a:cs typeface="Arial" panose="020B0604020202020204"/>
              </a:rPr>
              <a:t>mang</a:t>
            </a:r>
            <a:r>
              <a:rPr b="0" spc="-10" dirty="0">
                <a:latin typeface="Arial" panose="020B0604020202020204"/>
                <a:cs typeface="Arial" panose="020B0604020202020204"/>
              </a:rPr>
              <a:t> </a:t>
            </a:r>
            <a:r>
              <a:rPr b="0" spc="100" dirty="0">
                <a:latin typeface="Arial" panose="020B0604020202020204"/>
                <a:cs typeface="Arial" panose="020B0604020202020204"/>
              </a:rPr>
              <a:t>công</a:t>
            </a:r>
            <a:r>
              <a:rPr b="0" spc="-15" dirty="0">
                <a:latin typeface="Arial" panose="020B0604020202020204"/>
                <a:cs typeface="Arial" panose="020B0604020202020204"/>
              </a:rPr>
              <a:t> </a:t>
            </a:r>
            <a:r>
              <a:rPr b="0" spc="50" dirty="0">
                <a:latin typeface="Arial" panose="020B0604020202020204"/>
                <a:cs typeface="Arial" panose="020B0604020202020204"/>
              </a:rPr>
              <a:t>nghệ.</a:t>
            </a:r>
            <a:endParaRPr b="0" spc="5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endParaRPr sz="11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b="0" spc="-10" dirty="0">
                <a:latin typeface="LM Roman 10"/>
                <a:cs typeface="LM Roman 10"/>
              </a:rPr>
              <a:t>+)</a:t>
            </a:r>
            <a:r>
              <a:rPr sz="1100" b="0" spc="-65" dirty="0">
                <a:latin typeface="LM Roman 10"/>
                <a:cs typeface="LM Roman 10"/>
              </a:rPr>
              <a:t> </a:t>
            </a:r>
            <a:r>
              <a:rPr b="0" dirty="0">
                <a:latin typeface="Arial" panose="020B0604020202020204"/>
                <a:cs typeface="Arial" panose="020B0604020202020204"/>
              </a:rPr>
              <a:t>Vật</a:t>
            </a:r>
            <a:r>
              <a:rPr b="0" spc="40" dirty="0">
                <a:latin typeface="Arial" panose="020B0604020202020204"/>
                <a:cs typeface="Arial" panose="020B0604020202020204"/>
              </a:rPr>
              <a:t> </a:t>
            </a:r>
            <a:r>
              <a:rPr b="0" spc="70" dirty="0">
                <a:latin typeface="Arial" panose="020B0604020202020204"/>
                <a:cs typeface="Arial" panose="020B0604020202020204"/>
              </a:rPr>
              <a:t>mang</a:t>
            </a:r>
            <a:r>
              <a:rPr b="0" spc="35" dirty="0">
                <a:latin typeface="Arial" panose="020B0604020202020204"/>
                <a:cs typeface="Arial" panose="020B0604020202020204"/>
              </a:rPr>
              <a:t> </a:t>
            </a:r>
            <a:r>
              <a:rPr b="0" dirty="0">
                <a:latin typeface="Arial" panose="020B0604020202020204"/>
                <a:cs typeface="Arial" panose="020B0604020202020204"/>
              </a:rPr>
              <a:t>xã</a:t>
            </a:r>
            <a:r>
              <a:rPr b="0" spc="40" dirty="0">
                <a:latin typeface="Arial" panose="020B0604020202020204"/>
                <a:cs typeface="Arial" panose="020B0604020202020204"/>
              </a:rPr>
              <a:t> </a:t>
            </a:r>
            <a:r>
              <a:rPr b="0" spc="30" dirty="0">
                <a:latin typeface="Arial" panose="020B0604020202020204"/>
                <a:cs typeface="Arial" panose="020B0604020202020204"/>
              </a:rPr>
              <a:t>hội.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805"/>
              </a:lnSpc>
            </a:pPr>
            <a:r>
              <a:rPr spc="-20" dirty="0"/>
              <a:t>9</a:t>
            </a:r>
            <a:r>
              <a:rPr spc="-20" dirty="0"/>
              <a:t>/17</a:t>
            </a:r>
            <a:endParaRPr spc="-20" dirty="0"/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Một</a:t>
            </a:r>
            <a:r>
              <a:rPr spc="-30" dirty="0"/>
              <a:t> </a:t>
            </a:r>
            <a:r>
              <a:rPr dirty="0"/>
              <a:t>số</a:t>
            </a:r>
            <a:r>
              <a:rPr spc="-30" dirty="0"/>
              <a:t> </a:t>
            </a:r>
            <a:r>
              <a:rPr spc="50" dirty="0"/>
              <a:t>sản</a:t>
            </a:r>
            <a:r>
              <a:rPr spc="-25" dirty="0"/>
              <a:t> </a:t>
            </a:r>
            <a:r>
              <a:rPr spc="70" dirty="0"/>
              <a:t>phẩm</a:t>
            </a:r>
            <a:r>
              <a:rPr spc="-30" dirty="0"/>
              <a:t> </a:t>
            </a:r>
            <a:r>
              <a:rPr spc="95" dirty="0"/>
              <a:t>đặc</a:t>
            </a:r>
            <a:r>
              <a:rPr spc="-25" dirty="0"/>
              <a:t> </a:t>
            </a:r>
            <a:r>
              <a:rPr spc="105" dirty="0"/>
              <a:t>biệt</a:t>
            </a:r>
            <a:r>
              <a:rPr spc="-30" dirty="0"/>
              <a:t> </a:t>
            </a:r>
            <a:r>
              <a:rPr spc="80" dirty="0"/>
              <a:t>của</a:t>
            </a:r>
            <a:r>
              <a:rPr spc="-30" dirty="0"/>
              <a:t> </a:t>
            </a:r>
            <a:r>
              <a:rPr spc="-20" dirty="0"/>
              <a:t>NCKH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4160" y="784225"/>
            <a:ext cx="2647950" cy="1536700"/>
          </a:xfrm>
          <a:prstGeom prst="rect">
            <a:avLst/>
          </a:prstGeom>
        </p:spPr>
        <p:txBody>
          <a:bodyPr vert="horz" wrap="square" lIns="0" tIns="58419" rIns="0" bIns="0" rtlCol="0">
            <a:noAutofit/>
          </a:bodyPr>
          <a:lstStyle/>
          <a:p>
            <a:pPr marL="38100">
              <a:lnSpc>
                <a:spcPct val="100000"/>
              </a:lnSpc>
              <a:spcBef>
                <a:spcPts val="460"/>
              </a:spcBef>
            </a:pPr>
            <a:r>
              <a:rPr sz="950" dirty="0">
                <a:latin typeface="Arial" panose="020B0604020202020204"/>
                <a:cs typeface="Arial" panose="020B0604020202020204"/>
              </a:rPr>
              <a:t>Sản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5" dirty="0">
                <a:latin typeface="Arial" panose="020B0604020202020204"/>
                <a:cs typeface="Arial" panose="020B0604020202020204"/>
              </a:rPr>
              <a:t>phẩm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90" dirty="0">
                <a:latin typeface="Arial" panose="020B0604020202020204"/>
                <a:cs typeface="Arial" panose="020B0604020202020204"/>
              </a:rPr>
              <a:t>của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-55" dirty="0">
                <a:latin typeface="Arial" panose="020B0604020202020204"/>
                <a:cs typeface="Arial" panose="020B0604020202020204"/>
              </a:rPr>
              <a:t>NCKH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được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5" dirty="0">
                <a:latin typeface="Arial" panose="020B0604020202020204"/>
                <a:cs typeface="Arial" panose="020B0604020202020204"/>
              </a:rPr>
              <a:t>chia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làm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5" dirty="0">
                <a:latin typeface="Arial" panose="020B0604020202020204"/>
                <a:cs typeface="Arial" panose="020B0604020202020204"/>
              </a:rPr>
              <a:t>ba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loại:</a:t>
            </a:r>
            <a:endParaRPr sz="950" spc="-10" dirty="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ct val="100000"/>
              </a:lnSpc>
              <a:spcBef>
                <a:spcPts val="460"/>
              </a:spcBef>
            </a:pPr>
            <a:endParaRPr sz="950">
              <a:latin typeface="Arial" panose="020B0604020202020204"/>
              <a:cs typeface="Arial" panose="020B0604020202020204"/>
            </a:endParaRPr>
          </a:p>
          <a:p>
            <a:pPr marL="314960" indent="-138430">
              <a:lnSpc>
                <a:spcPct val="100000"/>
              </a:lnSpc>
              <a:spcBef>
                <a:spcPts val="515"/>
              </a:spcBef>
              <a:buClr>
                <a:srgbClr val="444444"/>
              </a:buClr>
              <a:buSzPct val="116000"/>
              <a:buFont typeface="Times New Roman" panose="02020603050405020304"/>
              <a:buChar char="•"/>
              <a:tabLst>
                <a:tab pos="314960" algn="l"/>
              </a:tabLst>
            </a:pPr>
            <a:r>
              <a:rPr sz="950" spc="55" dirty="0">
                <a:latin typeface="Arial" panose="020B0604020202020204"/>
                <a:cs typeface="Arial" panose="020B0604020202020204"/>
              </a:rPr>
              <a:t>Phát</a:t>
            </a:r>
            <a:r>
              <a:rPr sz="95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30" dirty="0">
                <a:latin typeface="Arial" panose="020B0604020202020204"/>
                <a:cs typeface="Arial" panose="020B0604020202020204"/>
              </a:rPr>
              <a:t>minh.</a:t>
            </a:r>
            <a:endParaRPr sz="950" spc="30" dirty="0">
              <a:latin typeface="Arial" panose="020B0604020202020204"/>
              <a:cs typeface="Arial" panose="020B0604020202020204"/>
            </a:endParaRPr>
          </a:p>
          <a:p>
            <a:pPr marL="176530" indent="0">
              <a:lnSpc>
                <a:spcPct val="100000"/>
              </a:lnSpc>
              <a:spcBef>
                <a:spcPts val="515"/>
              </a:spcBef>
              <a:buClr>
                <a:srgbClr val="444444"/>
              </a:buClr>
              <a:buSzPct val="116000"/>
              <a:buFont typeface="Times New Roman" panose="02020603050405020304"/>
              <a:buNone/>
              <a:tabLst>
                <a:tab pos="314960" algn="l"/>
              </a:tabLst>
            </a:pPr>
            <a:endParaRPr sz="950">
              <a:latin typeface="Arial" panose="020B0604020202020204"/>
              <a:cs typeface="Arial" panose="020B0604020202020204"/>
            </a:endParaRPr>
          </a:p>
          <a:p>
            <a:pPr marL="314960" indent="-138430">
              <a:lnSpc>
                <a:spcPct val="100000"/>
              </a:lnSpc>
              <a:spcBef>
                <a:spcPts val="515"/>
              </a:spcBef>
              <a:buClr>
                <a:srgbClr val="444444"/>
              </a:buClr>
              <a:buSzPct val="116000"/>
              <a:buFont typeface="Times New Roman" panose="02020603050405020304"/>
              <a:buChar char="•"/>
              <a:tabLst>
                <a:tab pos="314960" algn="l"/>
              </a:tabLst>
            </a:pPr>
            <a:r>
              <a:rPr sz="950" spc="55" dirty="0">
                <a:latin typeface="Arial" panose="020B0604020202020204"/>
                <a:cs typeface="Arial" panose="020B0604020202020204"/>
              </a:rPr>
              <a:t>Phát</a:t>
            </a:r>
            <a:r>
              <a:rPr sz="95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30" dirty="0">
                <a:latin typeface="Arial" panose="020B0604020202020204"/>
                <a:cs typeface="Arial" panose="020B0604020202020204"/>
              </a:rPr>
              <a:t>hiện.</a:t>
            </a:r>
            <a:endParaRPr sz="950" spc="30" dirty="0">
              <a:latin typeface="Arial" panose="020B0604020202020204"/>
              <a:cs typeface="Arial" panose="020B0604020202020204"/>
            </a:endParaRPr>
          </a:p>
          <a:p>
            <a:pPr marL="176530" indent="0">
              <a:lnSpc>
                <a:spcPct val="100000"/>
              </a:lnSpc>
              <a:spcBef>
                <a:spcPts val="515"/>
              </a:spcBef>
              <a:buClr>
                <a:srgbClr val="444444"/>
              </a:buClr>
              <a:buSzPct val="116000"/>
              <a:buFont typeface="Times New Roman" panose="02020603050405020304"/>
              <a:buNone/>
              <a:tabLst>
                <a:tab pos="314960" algn="l"/>
              </a:tabLst>
            </a:pPr>
            <a:endParaRPr sz="950">
              <a:latin typeface="Arial" panose="020B0604020202020204"/>
              <a:cs typeface="Arial" panose="020B0604020202020204"/>
            </a:endParaRPr>
          </a:p>
          <a:p>
            <a:pPr marL="314960" indent="-138430">
              <a:lnSpc>
                <a:spcPct val="100000"/>
              </a:lnSpc>
              <a:spcBef>
                <a:spcPts val="510"/>
              </a:spcBef>
              <a:buClr>
                <a:srgbClr val="444444"/>
              </a:buClr>
              <a:buSzPct val="116000"/>
              <a:buFont typeface="Times New Roman" panose="02020603050405020304"/>
              <a:buChar char="•"/>
              <a:tabLst>
                <a:tab pos="314960" algn="l"/>
              </a:tabLst>
            </a:pPr>
            <a:r>
              <a:rPr sz="950" dirty="0">
                <a:latin typeface="Arial" panose="020B0604020202020204"/>
                <a:cs typeface="Arial" panose="020B0604020202020204"/>
              </a:rPr>
              <a:t>Sáng</a:t>
            </a:r>
            <a:r>
              <a:rPr sz="950" spc="13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5" dirty="0">
                <a:latin typeface="Arial" panose="020B0604020202020204"/>
                <a:cs typeface="Arial" panose="020B0604020202020204"/>
              </a:rPr>
              <a:t>chế.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302250" y="3066405"/>
            <a:ext cx="240029" cy="11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sz="7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10/17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388" y="265686"/>
            <a:ext cx="102806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6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1550" b="1" spc="-4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-2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minh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4388" y="815452"/>
            <a:ext cx="197040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55" dirty="0">
                <a:latin typeface="Arial" panose="020B0604020202020204"/>
                <a:cs typeface="Arial" panose="020B0604020202020204"/>
              </a:rPr>
              <a:t>Phát</a:t>
            </a:r>
            <a:r>
              <a:rPr sz="95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minh</a:t>
            </a:r>
            <a:r>
              <a:rPr sz="95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5" dirty="0">
                <a:latin typeface="Arial" panose="020B0604020202020204"/>
                <a:cs typeface="Arial" panose="020B0604020202020204"/>
              </a:rPr>
              <a:t>ra</a:t>
            </a:r>
            <a:r>
              <a:rPr sz="95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5" dirty="0">
                <a:latin typeface="Arial" panose="020B0604020202020204"/>
                <a:cs typeface="Arial" panose="020B0604020202020204"/>
              </a:rPr>
              <a:t>định</a:t>
            </a:r>
            <a:r>
              <a:rPr sz="95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5" dirty="0">
                <a:latin typeface="Arial" panose="020B0604020202020204"/>
                <a:cs typeface="Arial" panose="020B0604020202020204"/>
              </a:rPr>
              <a:t>luật</a:t>
            </a:r>
            <a:r>
              <a:rPr sz="950" dirty="0">
                <a:latin typeface="Arial" panose="020B0604020202020204"/>
                <a:cs typeface="Arial" panose="020B0604020202020204"/>
              </a:rPr>
              <a:t> Ác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si</a:t>
            </a:r>
            <a:r>
              <a:rPr sz="95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5" dirty="0">
                <a:latin typeface="Arial" panose="020B0604020202020204"/>
                <a:cs typeface="Arial" panose="020B0604020202020204"/>
              </a:rPr>
              <a:t>mét: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6486" y="1039850"/>
            <a:ext cx="2647073" cy="19415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spc="-10" dirty="0"/>
              <a:t>1</a:t>
            </a:r>
            <a:r>
              <a:rPr spc="-10" dirty="0"/>
              <a:t>1</a:t>
            </a:r>
            <a:r>
              <a:rPr spc="-10" dirty="0"/>
              <a:t>/17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388" y="265686"/>
            <a:ext cx="972819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6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1550" b="1" spc="-4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3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hiện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4388" y="815452"/>
            <a:ext cx="160337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55" dirty="0">
                <a:latin typeface="Arial" panose="020B0604020202020204"/>
                <a:cs typeface="Arial" panose="020B0604020202020204"/>
              </a:rPr>
              <a:t>Phát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hiện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5" dirty="0">
                <a:latin typeface="Arial" panose="020B0604020202020204"/>
                <a:cs typeface="Arial" panose="020B0604020202020204"/>
              </a:rPr>
              <a:t>ra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vùng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00" dirty="0">
                <a:latin typeface="Arial" panose="020B0604020202020204"/>
                <a:cs typeface="Arial" panose="020B0604020202020204"/>
              </a:rPr>
              <a:t>đất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-20" dirty="0">
                <a:latin typeface="Arial" panose="020B0604020202020204"/>
                <a:cs typeface="Arial" panose="020B0604020202020204"/>
              </a:rPr>
              <a:t>mới: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2" y="1044333"/>
            <a:ext cx="3697363" cy="19440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spc="-10" dirty="0"/>
              <a:t>1</a:t>
            </a:r>
            <a:r>
              <a:rPr spc="-10" dirty="0"/>
              <a:t>2</a:t>
            </a:r>
            <a:r>
              <a:rPr spc="-10" dirty="0"/>
              <a:t>/17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388" y="265686"/>
            <a:ext cx="95250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Sáng</a:t>
            </a:r>
            <a:r>
              <a:rPr sz="1550" b="1" spc="6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chế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4388" y="815452"/>
            <a:ext cx="221488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dirty="0">
                <a:latin typeface="Arial" panose="020B0604020202020204"/>
                <a:cs typeface="Arial" panose="020B0604020202020204"/>
              </a:rPr>
              <a:t>Sáng</a:t>
            </a:r>
            <a:r>
              <a:rPr sz="95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05" dirty="0">
                <a:latin typeface="Arial" panose="020B0604020202020204"/>
                <a:cs typeface="Arial" panose="020B0604020202020204"/>
              </a:rPr>
              <a:t>chế</a:t>
            </a:r>
            <a:r>
              <a:rPr sz="95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máy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hơi</a:t>
            </a:r>
            <a:r>
              <a:rPr sz="95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nước</a:t>
            </a:r>
            <a:r>
              <a:rPr sz="95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5" dirty="0">
                <a:latin typeface="Arial" panose="020B0604020202020204"/>
                <a:cs typeface="Arial" panose="020B0604020202020204"/>
              </a:rPr>
              <a:t>James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-20" dirty="0">
                <a:latin typeface="Arial" panose="020B0604020202020204"/>
                <a:cs typeface="Arial" panose="020B0604020202020204"/>
              </a:rPr>
              <a:t>Watt: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850" y="1214862"/>
            <a:ext cx="4615634" cy="176781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spc="-10" dirty="0"/>
              <a:t>1</a:t>
            </a:r>
            <a:r>
              <a:rPr spc="-10" dirty="0"/>
              <a:t>3</a:t>
            </a:r>
            <a:r>
              <a:rPr spc="-10" dirty="0"/>
              <a:t>/17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Nội</a:t>
            </a:r>
            <a:r>
              <a:rPr spc="5" dirty="0"/>
              <a:t> </a:t>
            </a:r>
            <a:r>
              <a:rPr spc="-20" dirty="0"/>
              <a:t>dung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75260" indent="-162560">
              <a:lnSpc>
                <a:spcPct val="100000"/>
              </a:lnSpc>
              <a:spcBef>
                <a:spcPts val="735"/>
              </a:spcBef>
              <a:buAutoNum type="arabicPeriod"/>
              <a:tabLst>
                <a:tab pos="175260" algn="l"/>
              </a:tabLst>
            </a:pPr>
            <a:r>
              <a:rPr sz="1300" spc="55" dirty="0">
                <a:solidFill>
                  <a:srgbClr val="444444"/>
                </a:solidFill>
                <a:hlinkClick r:id="rId2" action="ppaction://hlinksldjump"/>
              </a:rPr>
              <a:t>Nhắc</a:t>
            </a:r>
            <a:r>
              <a:rPr sz="1300" spc="10" dirty="0">
                <a:solidFill>
                  <a:srgbClr val="444444"/>
                </a:solidFill>
                <a:hlinkClick r:id="rId2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2" action="ppaction://hlinksldjump"/>
              </a:rPr>
              <a:t>lại</a:t>
            </a:r>
            <a:r>
              <a:rPr sz="1300" spc="15" dirty="0">
                <a:solidFill>
                  <a:srgbClr val="444444"/>
                </a:solidFill>
                <a:hlinkClick r:id="rId2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2" action="ppaction://hlinksldjump"/>
              </a:rPr>
              <a:t>về</a:t>
            </a:r>
            <a:r>
              <a:rPr sz="1300" spc="15" dirty="0">
                <a:solidFill>
                  <a:srgbClr val="444444"/>
                </a:solidFill>
                <a:hlinkClick r:id="rId2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2" action="ppaction://hlinksldjump"/>
              </a:rPr>
              <a:t>Khái</a:t>
            </a:r>
            <a:r>
              <a:rPr sz="1300" spc="10" dirty="0">
                <a:solidFill>
                  <a:srgbClr val="444444"/>
                </a:solidFill>
                <a:hlinkClick r:id="rId2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2" action="ppaction://hlinksldjump"/>
              </a:rPr>
              <a:t>Niệm</a:t>
            </a:r>
            <a:r>
              <a:rPr sz="1300" spc="15" dirty="0">
                <a:solidFill>
                  <a:srgbClr val="444444"/>
                </a:solidFill>
                <a:hlinkClick r:id="rId2" action="ppaction://hlinksldjump"/>
              </a:rPr>
              <a:t> </a:t>
            </a:r>
            <a:r>
              <a:rPr sz="1300" spc="-20" dirty="0">
                <a:solidFill>
                  <a:srgbClr val="444444"/>
                </a:solidFill>
                <a:hlinkClick r:id="rId2" action="ppaction://hlinksldjump"/>
              </a:rPr>
              <a:t>NCKH</a:t>
            </a:r>
            <a:endParaRPr sz="1300"/>
          </a:p>
          <a:p>
            <a:pPr marL="202565" indent="-189865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202565" algn="l"/>
              </a:tabLst>
            </a:pPr>
            <a:r>
              <a:rPr sz="1300" dirty="0">
                <a:solidFill>
                  <a:srgbClr val="444444"/>
                </a:solidFill>
                <a:hlinkClick r:id="rId3" action="ppaction://hlinksldjump"/>
              </a:rPr>
              <a:t>Phân</a:t>
            </a:r>
            <a:r>
              <a:rPr sz="1300" spc="50" dirty="0">
                <a:solidFill>
                  <a:srgbClr val="444444"/>
                </a:solidFill>
                <a:hlinkClick r:id="rId3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3" action="ppaction://hlinksldjump"/>
              </a:rPr>
              <a:t>loại</a:t>
            </a:r>
            <a:r>
              <a:rPr sz="1300" spc="55" dirty="0">
                <a:solidFill>
                  <a:srgbClr val="444444"/>
                </a:solidFill>
                <a:hlinkClick r:id="rId3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3" action="ppaction://hlinksldjump"/>
              </a:rPr>
              <a:t>nghiên</a:t>
            </a:r>
            <a:r>
              <a:rPr sz="1300" spc="55" dirty="0">
                <a:solidFill>
                  <a:srgbClr val="444444"/>
                </a:solidFill>
                <a:hlinkClick r:id="rId3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3" action="ppaction://hlinksldjump"/>
              </a:rPr>
              <a:t>cứu</a:t>
            </a:r>
            <a:r>
              <a:rPr sz="1300" spc="55" dirty="0">
                <a:solidFill>
                  <a:srgbClr val="444444"/>
                </a:solidFill>
                <a:hlinkClick r:id="rId3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3" action="ppaction://hlinksldjump"/>
              </a:rPr>
              <a:t>khoa</a:t>
            </a:r>
            <a:r>
              <a:rPr sz="1300" spc="55" dirty="0">
                <a:solidFill>
                  <a:srgbClr val="444444"/>
                </a:solidFill>
                <a:hlinkClick r:id="rId3" action="ppaction://hlinksldjump"/>
              </a:rPr>
              <a:t> </a:t>
            </a:r>
            <a:r>
              <a:rPr sz="1300" spc="25" dirty="0">
                <a:solidFill>
                  <a:srgbClr val="444444"/>
                </a:solidFill>
                <a:hlinkClick r:id="rId3" action="ppaction://hlinksldjump"/>
              </a:rPr>
              <a:t>học</a:t>
            </a:r>
            <a:endParaRPr sz="1300"/>
          </a:p>
          <a:p>
            <a:pPr marL="376555" lvl="1" indent="-22733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376555" algn="l"/>
              </a:tabLst>
            </a:pPr>
            <a:r>
              <a:rPr sz="900" dirty="0">
                <a:latin typeface="Arial" panose="020B0604020202020204"/>
                <a:cs typeface="Arial" panose="020B0604020202020204"/>
                <a:hlinkClick r:id="rId4" action="ppaction://hlinksldjump"/>
              </a:rPr>
              <a:t>Phân</a:t>
            </a:r>
            <a:r>
              <a:rPr sz="900" spc="25" dirty="0"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900" dirty="0">
                <a:latin typeface="Arial" panose="020B0604020202020204"/>
                <a:cs typeface="Arial" panose="020B0604020202020204"/>
                <a:hlinkClick r:id="rId4" action="ppaction://hlinksldjump"/>
              </a:rPr>
              <a:t>loại</a:t>
            </a:r>
            <a:r>
              <a:rPr sz="900" spc="25" dirty="0"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900" spc="85" dirty="0">
                <a:latin typeface="Arial" panose="020B0604020202020204"/>
                <a:cs typeface="Arial" panose="020B0604020202020204"/>
                <a:hlinkClick r:id="rId4" action="ppaction://hlinksldjump"/>
              </a:rPr>
              <a:t>theo</a:t>
            </a:r>
            <a:r>
              <a:rPr sz="900" spc="25" dirty="0"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900" spc="50" dirty="0">
                <a:latin typeface="Arial" panose="020B0604020202020204"/>
                <a:cs typeface="Arial" panose="020B0604020202020204"/>
                <a:hlinkClick r:id="rId4" action="ppaction://hlinksldjump"/>
              </a:rPr>
              <a:t>chức</a:t>
            </a:r>
            <a:r>
              <a:rPr sz="900" spc="25" dirty="0"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900" spc="-20" dirty="0">
                <a:latin typeface="Arial" panose="020B0604020202020204"/>
                <a:cs typeface="Arial" panose="020B0604020202020204"/>
                <a:hlinkClick r:id="rId4" action="ppaction://hlinksldjump"/>
              </a:rPr>
              <a:t>năng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375920" lvl="1" indent="-226695">
              <a:lnSpc>
                <a:spcPct val="100000"/>
              </a:lnSpc>
              <a:spcBef>
                <a:spcPts val="115"/>
              </a:spcBef>
              <a:buAutoNum type="arabicPeriod"/>
              <a:tabLst>
                <a:tab pos="375920" algn="l"/>
              </a:tabLst>
            </a:pPr>
            <a:r>
              <a:rPr sz="900" dirty="0">
                <a:latin typeface="Arial" panose="020B0604020202020204"/>
                <a:cs typeface="Arial" panose="020B0604020202020204"/>
                <a:hlinkClick r:id="rId5" action="ppaction://hlinksldjump"/>
              </a:rPr>
              <a:t>Phân</a:t>
            </a:r>
            <a:r>
              <a:rPr sz="900" spc="55" dirty="0"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900" dirty="0">
                <a:latin typeface="Arial" panose="020B0604020202020204"/>
                <a:cs typeface="Arial" panose="020B0604020202020204"/>
                <a:hlinkClick r:id="rId5" action="ppaction://hlinksldjump"/>
              </a:rPr>
              <a:t>loại</a:t>
            </a:r>
            <a:r>
              <a:rPr sz="900" spc="55" dirty="0"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900" spc="85" dirty="0">
                <a:latin typeface="Arial" panose="020B0604020202020204"/>
                <a:cs typeface="Arial" panose="020B0604020202020204"/>
                <a:hlinkClick r:id="rId5" action="ppaction://hlinksldjump"/>
              </a:rPr>
              <a:t>theo</a:t>
            </a:r>
            <a:r>
              <a:rPr sz="900" spc="55" dirty="0"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900" dirty="0">
                <a:latin typeface="Arial" panose="020B0604020202020204"/>
                <a:cs typeface="Arial" panose="020B0604020202020204"/>
                <a:hlinkClick r:id="rId5" action="ppaction://hlinksldjump"/>
              </a:rPr>
              <a:t>giai</a:t>
            </a:r>
            <a:r>
              <a:rPr sz="900" spc="60" dirty="0"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900" spc="40" dirty="0">
                <a:latin typeface="Arial" panose="020B0604020202020204"/>
                <a:cs typeface="Arial" panose="020B0604020202020204"/>
                <a:hlinkClick r:id="rId5" action="ppaction://hlinksldjump"/>
              </a:rPr>
              <a:t>đoạn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203835" indent="-191135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203835" algn="l"/>
              </a:tabLst>
            </a:pPr>
            <a:r>
              <a:rPr sz="1300" dirty="0">
                <a:solidFill>
                  <a:srgbClr val="444444"/>
                </a:solidFill>
                <a:hlinkClick r:id="rId6" action="ppaction://hlinksldjump"/>
              </a:rPr>
              <a:t>Đặc</a:t>
            </a:r>
            <a:r>
              <a:rPr sz="1300" spc="45" dirty="0">
                <a:solidFill>
                  <a:srgbClr val="444444"/>
                </a:solidFill>
                <a:hlinkClick r:id="rId6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6" action="ppaction://hlinksldjump"/>
              </a:rPr>
              <a:t>điểm</a:t>
            </a:r>
            <a:r>
              <a:rPr sz="1300" spc="45" dirty="0">
                <a:solidFill>
                  <a:srgbClr val="444444"/>
                </a:solidFill>
                <a:hlinkClick r:id="rId6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6" action="ppaction://hlinksldjump"/>
              </a:rPr>
              <a:t>và</a:t>
            </a:r>
            <a:r>
              <a:rPr sz="1300" spc="45" dirty="0">
                <a:solidFill>
                  <a:srgbClr val="444444"/>
                </a:solidFill>
                <a:hlinkClick r:id="rId6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6" action="ppaction://hlinksldjump"/>
              </a:rPr>
              <a:t>sản</a:t>
            </a:r>
            <a:r>
              <a:rPr sz="1300" spc="45" dirty="0">
                <a:solidFill>
                  <a:srgbClr val="444444"/>
                </a:solidFill>
                <a:hlinkClick r:id="rId6" action="ppaction://hlinksldjump"/>
              </a:rPr>
              <a:t> </a:t>
            </a:r>
            <a:r>
              <a:rPr sz="1300" spc="50" dirty="0">
                <a:solidFill>
                  <a:srgbClr val="444444"/>
                </a:solidFill>
                <a:hlinkClick r:id="rId6" action="ppaction://hlinksldjump"/>
              </a:rPr>
              <a:t>phẩm </a:t>
            </a:r>
            <a:r>
              <a:rPr sz="1300" spc="60" dirty="0">
                <a:solidFill>
                  <a:srgbClr val="444444"/>
                </a:solidFill>
                <a:hlinkClick r:id="rId6" action="ppaction://hlinksldjump"/>
              </a:rPr>
              <a:t>của</a:t>
            </a:r>
            <a:r>
              <a:rPr sz="1300" spc="45" dirty="0">
                <a:solidFill>
                  <a:srgbClr val="444444"/>
                </a:solidFill>
                <a:hlinkClick r:id="rId6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6" action="ppaction://hlinksldjump"/>
              </a:rPr>
              <a:t>Nghiên</a:t>
            </a:r>
            <a:r>
              <a:rPr sz="1300" spc="45" dirty="0">
                <a:solidFill>
                  <a:srgbClr val="444444"/>
                </a:solidFill>
                <a:hlinkClick r:id="rId6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6" action="ppaction://hlinksldjump"/>
              </a:rPr>
              <a:t>cứu</a:t>
            </a:r>
            <a:r>
              <a:rPr sz="1300" spc="45" dirty="0">
                <a:solidFill>
                  <a:srgbClr val="444444"/>
                </a:solidFill>
                <a:hlinkClick r:id="rId6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6" action="ppaction://hlinksldjump"/>
              </a:rPr>
              <a:t>khoa</a:t>
            </a:r>
            <a:r>
              <a:rPr sz="1300" spc="45" dirty="0">
                <a:solidFill>
                  <a:srgbClr val="444444"/>
                </a:solidFill>
                <a:hlinkClick r:id="rId6" action="ppaction://hlinksldjump"/>
              </a:rPr>
              <a:t> </a:t>
            </a:r>
            <a:r>
              <a:rPr sz="1300" spc="25" dirty="0">
                <a:solidFill>
                  <a:srgbClr val="444444"/>
                </a:solidFill>
                <a:hlinkClick r:id="rId6" action="ppaction://hlinksldjump"/>
              </a:rPr>
              <a:t>học</a:t>
            </a:r>
            <a:endParaRPr sz="1300"/>
          </a:p>
          <a:p>
            <a:pPr marL="375920" lvl="1" indent="-226695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375920" algn="l"/>
              </a:tabLst>
            </a:pPr>
            <a:r>
              <a:rPr sz="900" spc="10" dirty="0">
                <a:latin typeface="Arial" panose="020B0604020202020204"/>
                <a:cs typeface="Arial" panose="020B0604020202020204"/>
                <a:hlinkClick r:id="rId7" action="ppaction://hlinksldjump"/>
              </a:rPr>
              <a:t>Đặc</a:t>
            </a:r>
            <a:r>
              <a:rPr sz="900" spc="70" dirty="0">
                <a:latin typeface="Arial" panose="020B0604020202020204"/>
                <a:cs typeface="Arial" panose="020B0604020202020204"/>
                <a:hlinkClick r:id="rId7" action="ppaction://hlinksldjump"/>
              </a:rPr>
              <a:t> </a:t>
            </a:r>
            <a:r>
              <a:rPr sz="900" spc="10" dirty="0">
                <a:latin typeface="Arial" panose="020B0604020202020204"/>
                <a:cs typeface="Arial" panose="020B0604020202020204"/>
                <a:hlinkClick r:id="rId7" action="ppaction://hlinksldjump"/>
              </a:rPr>
              <a:t>điểm</a:t>
            </a:r>
            <a:r>
              <a:rPr sz="900" spc="75" dirty="0">
                <a:latin typeface="Arial" panose="020B0604020202020204"/>
                <a:cs typeface="Arial" panose="020B0604020202020204"/>
                <a:hlinkClick r:id="rId7" action="ppaction://hlinksldjump"/>
              </a:rPr>
              <a:t> </a:t>
            </a:r>
            <a:r>
              <a:rPr sz="900" spc="60" dirty="0">
                <a:latin typeface="Arial" panose="020B0604020202020204"/>
                <a:cs typeface="Arial" panose="020B0604020202020204"/>
                <a:hlinkClick r:id="rId7" action="ppaction://hlinksldjump"/>
              </a:rPr>
              <a:t>của</a:t>
            </a:r>
            <a:r>
              <a:rPr sz="900" spc="75" dirty="0">
                <a:latin typeface="Arial" panose="020B0604020202020204"/>
                <a:cs typeface="Arial" panose="020B0604020202020204"/>
                <a:hlinkClick r:id="rId7" action="ppaction://hlinksldjump"/>
              </a:rPr>
              <a:t> </a:t>
            </a:r>
            <a:r>
              <a:rPr sz="900" spc="10" dirty="0">
                <a:latin typeface="Arial" panose="020B0604020202020204"/>
                <a:cs typeface="Arial" panose="020B0604020202020204"/>
                <a:hlinkClick r:id="rId7" action="ppaction://hlinksldjump"/>
              </a:rPr>
              <a:t>nghiên</a:t>
            </a:r>
            <a:r>
              <a:rPr sz="900" spc="75" dirty="0">
                <a:latin typeface="Arial" panose="020B0604020202020204"/>
                <a:cs typeface="Arial" panose="020B0604020202020204"/>
                <a:hlinkClick r:id="rId7" action="ppaction://hlinksldjump"/>
              </a:rPr>
              <a:t> </a:t>
            </a:r>
            <a:r>
              <a:rPr sz="900" spc="10" dirty="0">
                <a:latin typeface="Arial" panose="020B0604020202020204"/>
                <a:cs typeface="Arial" panose="020B0604020202020204"/>
                <a:hlinkClick r:id="rId7" action="ppaction://hlinksldjump"/>
              </a:rPr>
              <a:t>cứu</a:t>
            </a:r>
            <a:r>
              <a:rPr sz="900" spc="75" dirty="0">
                <a:latin typeface="Arial" panose="020B0604020202020204"/>
                <a:cs typeface="Arial" panose="020B0604020202020204"/>
                <a:hlinkClick r:id="rId7" action="ppaction://hlinksldjump"/>
              </a:rPr>
              <a:t> </a:t>
            </a:r>
            <a:r>
              <a:rPr sz="900" spc="10" dirty="0">
                <a:latin typeface="Arial" panose="020B0604020202020204"/>
                <a:cs typeface="Arial" panose="020B0604020202020204"/>
                <a:hlinkClick r:id="rId7" action="ppaction://hlinksldjump"/>
              </a:rPr>
              <a:t>khoa</a:t>
            </a:r>
            <a:r>
              <a:rPr sz="900" spc="75" dirty="0">
                <a:latin typeface="Arial" panose="020B0604020202020204"/>
                <a:cs typeface="Arial" panose="020B0604020202020204"/>
                <a:hlinkClick r:id="rId7" action="ppaction://hlinksldjump"/>
              </a:rPr>
              <a:t> </a:t>
            </a:r>
            <a:r>
              <a:rPr sz="900" spc="55" dirty="0">
                <a:latin typeface="Arial" panose="020B0604020202020204"/>
                <a:cs typeface="Arial" panose="020B0604020202020204"/>
                <a:hlinkClick r:id="rId7" action="ppaction://hlinksldjump"/>
              </a:rPr>
              <a:t>học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375920" lvl="1" indent="-226695">
              <a:lnSpc>
                <a:spcPct val="100000"/>
              </a:lnSpc>
              <a:spcBef>
                <a:spcPts val="115"/>
              </a:spcBef>
              <a:buAutoNum type="arabicPeriod"/>
              <a:tabLst>
                <a:tab pos="375920" algn="l"/>
              </a:tabLst>
            </a:pPr>
            <a:r>
              <a:rPr sz="900" spc="10" dirty="0">
                <a:latin typeface="Arial" panose="020B0604020202020204"/>
                <a:cs typeface="Arial" panose="020B0604020202020204"/>
                <a:hlinkClick r:id="rId8" action="ppaction://hlinksldjump"/>
              </a:rPr>
              <a:t>Sản</a:t>
            </a:r>
            <a:r>
              <a:rPr sz="900" spc="40" dirty="0">
                <a:latin typeface="Arial" panose="020B0604020202020204"/>
                <a:cs typeface="Arial" panose="020B0604020202020204"/>
                <a:hlinkClick r:id="rId8" action="ppaction://hlinksldjump"/>
              </a:rPr>
              <a:t> </a:t>
            </a:r>
            <a:r>
              <a:rPr sz="900" spc="50" dirty="0">
                <a:latin typeface="Arial" panose="020B0604020202020204"/>
                <a:cs typeface="Arial" panose="020B0604020202020204"/>
                <a:hlinkClick r:id="rId8" action="ppaction://hlinksldjump"/>
              </a:rPr>
              <a:t>phẩm</a:t>
            </a:r>
            <a:r>
              <a:rPr sz="900" spc="40" dirty="0">
                <a:latin typeface="Arial" panose="020B0604020202020204"/>
                <a:cs typeface="Arial" panose="020B0604020202020204"/>
                <a:hlinkClick r:id="rId8" action="ppaction://hlinksldjump"/>
              </a:rPr>
              <a:t> </a:t>
            </a:r>
            <a:r>
              <a:rPr sz="900" spc="60" dirty="0">
                <a:latin typeface="Arial" panose="020B0604020202020204"/>
                <a:cs typeface="Arial" panose="020B0604020202020204"/>
                <a:hlinkClick r:id="rId8" action="ppaction://hlinksldjump"/>
              </a:rPr>
              <a:t>của</a:t>
            </a:r>
            <a:r>
              <a:rPr sz="900" spc="40" dirty="0">
                <a:latin typeface="Arial" panose="020B0604020202020204"/>
                <a:cs typeface="Arial" panose="020B0604020202020204"/>
                <a:hlinkClick r:id="rId8" action="ppaction://hlinksldjump"/>
              </a:rPr>
              <a:t> </a:t>
            </a:r>
            <a:r>
              <a:rPr sz="900" spc="10" dirty="0">
                <a:latin typeface="Arial" panose="020B0604020202020204"/>
                <a:cs typeface="Arial" panose="020B0604020202020204"/>
                <a:hlinkClick r:id="rId8" action="ppaction://hlinksldjump"/>
              </a:rPr>
              <a:t>nghiên</a:t>
            </a:r>
            <a:r>
              <a:rPr sz="900" spc="40" dirty="0">
                <a:latin typeface="Arial" panose="020B0604020202020204"/>
                <a:cs typeface="Arial" panose="020B0604020202020204"/>
                <a:hlinkClick r:id="rId8" action="ppaction://hlinksldjump"/>
              </a:rPr>
              <a:t> </a:t>
            </a:r>
            <a:r>
              <a:rPr sz="900" spc="10" dirty="0">
                <a:latin typeface="Arial" panose="020B0604020202020204"/>
                <a:cs typeface="Arial" panose="020B0604020202020204"/>
                <a:hlinkClick r:id="rId8" action="ppaction://hlinksldjump"/>
              </a:rPr>
              <a:t>cứu</a:t>
            </a:r>
            <a:r>
              <a:rPr sz="900" spc="40" dirty="0">
                <a:latin typeface="Arial" panose="020B0604020202020204"/>
                <a:cs typeface="Arial" panose="020B0604020202020204"/>
                <a:hlinkClick r:id="rId8" action="ppaction://hlinksldjump"/>
              </a:rPr>
              <a:t> </a:t>
            </a:r>
            <a:r>
              <a:rPr sz="900" spc="10" dirty="0">
                <a:latin typeface="Arial" panose="020B0604020202020204"/>
                <a:cs typeface="Arial" panose="020B0604020202020204"/>
                <a:hlinkClick r:id="rId8" action="ppaction://hlinksldjump"/>
              </a:rPr>
              <a:t>khoa</a:t>
            </a:r>
            <a:r>
              <a:rPr sz="900" spc="45" dirty="0">
                <a:latin typeface="Arial" panose="020B0604020202020204"/>
                <a:cs typeface="Arial" panose="020B0604020202020204"/>
                <a:hlinkClick r:id="rId8" action="ppaction://hlinksldjump"/>
              </a:rPr>
              <a:t> </a:t>
            </a:r>
            <a:r>
              <a:rPr sz="900" spc="55" dirty="0">
                <a:latin typeface="Arial" panose="020B0604020202020204"/>
                <a:cs typeface="Arial" panose="020B0604020202020204"/>
                <a:hlinkClick r:id="rId8" action="ppaction://hlinksldjump"/>
              </a:rPr>
              <a:t>học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200660" indent="-187960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200660" algn="l"/>
              </a:tabLst>
            </a:pPr>
            <a:r>
              <a:rPr sz="1300" dirty="0">
                <a:solidFill>
                  <a:srgbClr val="444444"/>
                </a:solidFill>
                <a:hlinkClick r:id="rId9" action="ppaction://hlinksldjump"/>
              </a:rPr>
              <a:t>Đạo</a:t>
            </a:r>
            <a:r>
              <a:rPr sz="1300" spc="30" dirty="0">
                <a:solidFill>
                  <a:srgbClr val="444444"/>
                </a:solidFill>
                <a:hlinkClick r:id="rId9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9" action="ppaction://hlinksldjump"/>
              </a:rPr>
              <a:t>đức</a:t>
            </a:r>
            <a:r>
              <a:rPr sz="1300" spc="35" dirty="0">
                <a:solidFill>
                  <a:srgbClr val="444444"/>
                </a:solidFill>
                <a:hlinkClick r:id="rId9" action="ppaction://hlinksldjump"/>
              </a:rPr>
              <a:t> </a:t>
            </a:r>
            <a:r>
              <a:rPr sz="1300" dirty="0">
                <a:solidFill>
                  <a:srgbClr val="444444"/>
                </a:solidFill>
                <a:hlinkClick r:id="rId9" action="ppaction://hlinksldjump"/>
              </a:rPr>
              <a:t>nghiên</a:t>
            </a:r>
            <a:r>
              <a:rPr sz="1300" spc="35" dirty="0">
                <a:solidFill>
                  <a:srgbClr val="444444"/>
                </a:solidFill>
                <a:hlinkClick r:id="rId9" action="ppaction://hlinksldjump"/>
              </a:rPr>
              <a:t> </a:t>
            </a:r>
            <a:r>
              <a:rPr sz="1300" spc="-25" dirty="0">
                <a:solidFill>
                  <a:srgbClr val="444444"/>
                </a:solidFill>
                <a:hlinkClick r:id="rId9" action="ppaction://hlinksldjump"/>
              </a:rPr>
              <a:t>cứu</a:t>
            </a:r>
            <a:endParaRPr sz="1300"/>
          </a:p>
          <a:p>
            <a:pPr marL="375920" lvl="1" indent="-226695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375920" algn="l"/>
              </a:tabLst>
            </a:pPr>
            <a:r>
              <a:rPr sz="900" dirty="0">
                <a:latin typeface="Arial" panose="020B0604020202020204"/>
                <a:cs typeface="Arial" panose="020B0604020202020204"/>
                <a:hlinkClick r:id="rId10" action="ppaction://hlinksldjump"/>
              </a:rPr>
              <a:t>Khái</a:t>
            </a:r>
            <a:r>
              <a:rPr sz="900" spc="5" dirty="0">
                <a:latin typeface="Arial" panose="020B0604020202020204"/>
                <a:cs typeface="Arial" panose="020B0604020202020204"/>
                <a:hlinkClick r:id="rId10" action="ppaction://hlinksldjump"/>
              </a:rPr>
              <a:t> </a:t>
            </a:r>
            <a:r>
              <a:rPr sz="900" spc="-20" dirty="0">
                <a:latin typeface="Arial" panose="020B0604020202020204"/>
                <a:cs typeface="Arial" panose="020B0604020202020204"/>
                <a:hlinkClick r:id="rId10" action="ppaction://hlinksldjump"/>
              </a:rPr>
              <a:t>niệm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375920" lvl="1" indent="-226695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375920" algn="l"/>
              </a:tabLst>
            </a:pPr>
            <a:r>
              <a:rPr sz="900" spc="10" dirty="0">
                <a:latin typeface="Arial" panose="020B0604020202020204"/>
                <a:cs typeface="Arial" panose="020B0604020202020204"/>
                <a:hlinkClick r:id="rId11" action="ppaction://hlinksldjump"/>
              </a:rPr>
              <a:t>Chuẩn</a:t>
            </a:r>
            <a:r>
              <a:rPr sz="900" spc="25" dirty="0">
                <a:latin typeface="Arial" panose="020B0604020202020204"/>
                <a:cs typeface="Arial" panose="020B0604020202020204"/>
                <a:hlinkClick r:id="rId11" action="ppaction://hlinksldjump"/>
              </a:rPr>
              <a:t> </a:t>
            </a:r>
            <a:r>
              <a:rPr sz="900" spc="10" dirty="0">
                <a:latin typeface="Arial" panose="020B0604020202020204"/>
                <a:cs typeface="Arial" panose="020B0604020202020204"/>
                <a:hlinkClick r:id="rId11" action="ppaction://hlinksldjump"/>
              </a:rPr>
              <a:t>mực</a:t>
            </a:r>
            <a:r>
              <a:rPr sz="900" spc="25" dirty="0">
                <a:latin typeface="Arial" panose="020B0604020202020204"/>
                <a:cs typeface="Arial" panose="020B0604020202020204"/>
                <a:hlinkClick r:id="rId11" action="ppaction://hlinksldjump"/>
              </a:rPr>
              <a:t> </a:t>
            </a:r>
            <a:r>
              <a:rPr sz="900" spc="60" dirty="0">
                <a:latin typeface="Arial" panose="020B0604020202020204"/>
                <a:cs typeface="Arial" panose="020B0604020202020204"/>
                <a:hlinkClick r:id="rId11" action="ppaction://hlinksldjump"/>
              </a:rPr>
              <a:t>của</a:t>
            </a:r>
            <a:r>
              <a:rPr sz="900" spc="25" dirty="0">
                <a:latin typeface="Arial" panose="020B0604020202020204"/>
                <a:cs typeface="Arial" panose="020B0604020202020204"/>
                <a:hlinkClick r:id="rId11" action="ppaction://hlinksldjump"/>
              </a:rPr>
              <a:t> </a:t>
            </a:r>
            <a:r>
              <a:rPr sz="900" spc="70" dirty="0">
                <a:latin typeface="Arial" panose="020B0604020202020204"/>
                <a:cs typeface="Arial" panose="020B0604020202020204"/>
                <a:hlinkClick r:id="rId11" action="ppaction://hlinksldjump"/>
              </a:rPr>
              <a:t>cộng</a:t>
            </a:r>
            <a:r>
              <a:rPr sz="900" spc="25" dirty="0">
                <a:latin typeface="Arial" panose="020B0604020202020204"/>
                <a:cs typeface="Arial" panose="020B0604020202020204"/>
                <a:hlinkClick r:id="rId11" action="ppaction://hlinksldjump"/>
              </a:rPr>
              <a:t> </a:t>
            </a:r>
            <a:r>
              <a:rPr sz="900" spc="60" dirty="0">
                <a:latin typeface="Arial" panose="020B0604020202020204"/>
                <a:cs typeface="Arial" panose="020B0604020202020204"/>
                <a:hlinkClick r:id="rId11" action="ppaction://hlinksldjump"/>
              </a:rPr>
              <a:t>đồng</a:t>
            </a:r>
            <a:r>
              <a:rPr sz="900" spc="30" dirty="0">
                <a:latin typeface="Arial" panose="020B0604020202020204"/>
                <a:cs typeface="Arial" panose="020B0604020202020204"/>
                <a:hlinkClick r:id="rId11" action="ppaction://hlinksldjump"/>
              </a:rPr>
              <a:t> </a:t>
            </a:r>
            <a:r>
              <a:rPr sz="900" spc="10" dirty="0">
                <a:latin typeface="Arial" panose="020B0604020202020204"/>
                <a:cs typeface="Arial" panose="020B0604020202020204"/>
                <a:hlinkClick r:id="rId11" action="ppaction://hlinksldjump"/>
              </a:rPr>
              <a:t>nghiên</a:t>
            </a:r>
            <a:r>
              <a:rPr sz="900" spc="25" dirty="0">
                <a:latin typeface="Arial" panose="020B0604020202020204"/>
                <a:cs typeface="Arial" panose="020B0604020202020204"/>
                <a:hlinkClick r:id="rId11" action="ppaction://hlinksldjump"/>
              </a:rPr>
              <a:t> </a:t>
            </a:r>
            <a:r>
              <a:rPr sz="900" spc="-25" dirty="0">
                <a:latin typeface="Arial" panose="020B0604020202020204"/>
                <a:cs typeface="Arial" panose="020B0604020202020204"/>
                <a:hlinkClick r:id="rId11" action="ppaction://hlinksldjump"/>
              </a:rPr>
              <a:t>cứu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541" y="3047274"/>
            <a:ext cx="1452245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Bộ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5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môn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triển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kỹ </a:t>
            </a:r>
            <a:r>
              <a:rPr sz="700" spc="5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năng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1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-2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PTIT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9829" y="3047274"/>
            <a:ext cx="201930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00" spc="-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2/17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388" y="174881"/>
            <a:ext cx="464756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So</a:t>
            </a:r>
            <a:r>
              <a:rPr sz="1550" b="1" spc="-1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5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sánh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giữa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6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minh,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6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1550" b="1" spc="-1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55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hiện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và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Sáng</a:t>
            </a:r>
            <a:r>
              <a:rPr sz="1550" b="1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chế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39801" y="3066405"/>
            <a:ext cx="1452245" cy="11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spc="-10" dirty="0"/>
              <a:t>1</a:t>
            </a:r>
            <a:r>
              <a:rPr spc="-10" dirty="0"/>
              <a:t>4</a:t>
            </a:r>
            <a:r>
              <a:rPr spc="-10" dirty="0"/>
              <a:t>/17</a:t>
            </a:r>
            <a:endParaRPr spc="-1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473075"/>
            <a:ext cx="2724150" cy="270002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3588" y="1761987"/>
            <a:ext cx="199580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Đạo</a:t>
            </a:r>
            <a:r>
              <a:rPr sz="1550" b="1" spc="6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đức</a:t>
            </a:r>
            <a:r>
              <a:rPr sz="1550" b="1" spc="6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nghiên</a:t>
            </a:r>
            <a:r>
              <a:rPr sz="1550" b="1" spc="6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spc="-2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cứu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7093" y="1930"/>
            <a:ext cx="5367020" cy="2141855"/>
            <a:chOff x="277093" y="1930"/>
            <a:chExt cx="5367020" cy="21418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93" y="2124513"/>
              <a:ext cx="5205882" cy="189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3977" y="1930"/>
              <a:ext cx="540001" cy="67138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8516" y="2838093"/>
            <a:ext cx="1452245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Bộ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5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môn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triển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kỹ </a:t>
            </a:r>
            <a:r>
              <a:rPr sz="700" spc="5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năng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1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-2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PTIT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Khái</a:t>
            </a:r>
            <a:r>
              <a:rPr spc="15" dirty="0"/>
              <a:t> </a:t>
            </a:r>
            <a:r>
              <a:rPr spc="50" dirty="0"/>
              <a:t>niệm</a:t>
            </a:r>
            <a:r>
              <a:rPr spc="20" dirty="0"/>
              <a:t> </a:t>
            </a:r>
            <a:r>
              <a:rPr spc="50" dirty="0"/>
              <a:t>về</a:t>
            </a:r>
            <a:r>
              <a:rPr spc="15" dirty="0"/>
              <a:t> </a:t>
            </a:r>
            <a:r>
              <a:rPr dirty="0"/>
              <a:t>Đạo</a:t>
            </a:r>
            <a:r>
              <a:rPr spc="20" dirty="0"/>
              <a:t> </a:t>
            </a:r>
            <a:r>
              <a:rPr dirty="0"/>
              <a:t>đức</a:t>
            </a:r>
            <a:r>
              <a:rPr spc="15" dirty="0"/>
              <a:t> </a:t>
            </a:r>
            <a:r>
              <a:rPr dirty="0"/>
              <a:t>nghiên</a:t>
            </a:r>
            <a:r>
              <a:rPr spc="20" dirty="0"/>
              <a:t> </a:t>
            </a:r>
            <a:r>
              <a:rPr spc="-25" dirty="0"/>
              <a:t>cứu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440" y="902335"/>
            <a:ext cx="2577465" cy="143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6530" marR="30480" indent="-139065" algn="just">
              <a:lnSpc>
                <a:spcPct val="119000"/>
              </a:lnSpc>
              <a:spcBef>
                <a:spcPts val="90"/>
              </a:spcBef>
              <a:buClr>
                <a:srgbClr val="444444"/>
              </a:buClr>
              <a:buSzPct val="116000"/>
              <a:buFont typeface="Times New Roman" panose="02020603050405020304"/>
              <a:buChar char="•"/>
              <a:tabLst>
                <a:tab pos="176530" algn="l"/>
              </a:tabLst>
            </a:pPr>
            <a:r>
              <a:rPr lang="vi-VN" altLang="en-US" sz="950" dirty="0">
                <a:latin typeface="Arial" panose="020B0604020202020204"/>
                <a:cs typeface="Arial" panose="020B0604020202020204"/>
              </a:rPr>
              <a:t>L</a:t>
            </a:r>
            <a:r>
              <a:rPr sz="950" dirty="0">
                <a:latin typeface="Arial" panose="020B0604020202020204"/>
                <a:cs typeface="Arial" panose="020B0604020202020204"/>
              </a:rPr>
              <a:t>à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00" dirty="0">
                <a:latin typeface="Arial" panose="020B0604020202020204"/>
                <a:cs typeface="Arial" panose="020B0604020202020204"/>
              </a:rPr>
              <a:t>tập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hợp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14" dirty="0">
                <a:latin typeface="Arial" panose="020B0604020202020204"/>
                <a:cs typeface="Arial" panose="020B0604020202020204"/>
              </a:rPr>
              <a:t>các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nguyên</a:t>
            </a:r>
            <a:r>
              <a:rPr sz="950" spc="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114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tắc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95" dirty="0">
                <a:latin typeface="Arial" panose="020B0604020202020204"/>
                <a:cs typeface="Arial" panose="020B0604020202020204"/>
              </a:rPr>
              <a:t>để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5" dirty="0">
                <a:latin typeface="Arial" panose="020B0604020202020204"/>
                <a:cs typeface="Arial" panose="020B0604020202020204"/>
              </a:rPr>
              <a:t>định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hướng,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giáo</a:t>
            </a:r>
            <a:r>
              <a:rPr sz="95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9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dục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và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giám</a:t>
            </a:r>
            <a:r>
              <a:rPr sz="95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9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sát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14" dirty="0">
                <a:latin typeface="Arial" panose="020B0604020202020204"/>
                <a:cs typeface="Arial" panose="020B0604020202020204"/>
              </a:rPr>
              <a:t>các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nhà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khoa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85" dirty="0">
                <a:latin typeface="Arial" panose="020B0604020202020204"/>
                <a:cs typeface="Arial" panose="020B0604020202020204"/>
              </a:rPr>
              <a:t>học </a:t>
            </a:r>
            <a:r>
              <a:rPr sz="950" spc="80" dirty="0">
                <a:latin typeface="Arial" panose="020B0604020202020204"/>
                <a:cs typeface="Arial" panose="020B0604020202020204"/>
              </a:rPr>
              <a:t>thực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hiện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nghiên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cứu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khoa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10" dirty="0">
                <a:latin typeface="Arial" panose="020B0604020202020204"/>
                <a:cs typeface="Arial" panose="020B0604020202020204"/>
              </a:rPr>
              <a:t>học</a:t>
            </a:r>
            <a:r>
              <a:rPr sz="9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với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những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8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chuẩn</a:t>
            </a:r>
            <a:r>
              <a:rPr sz="950" spc="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5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mực</a:t>
            </a:r>
            <a:r>
              <a:rPr sz="95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9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đạo</a:t>
            </a:r>
            <a:r>
              <a:rPr sz="95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5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đức</a:t>
            </a:r>
            <a:r>
              <a:rPr sz="950" spc="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1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cao</a:t>
            </a:r>
            <a:r>
              <a:rPr sz="95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nhất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.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marL="176530" marR="30480" indent="-139065" algn="just">
              <a:lnSpc>
                <a:spcPct val="119000"/>
              </a:lnSpc>
              <a:spcBef>
                <a:spcPts val="300"/>
              </a:spcBef>
              <a:buClr>
                <a:srgbClr val="444444"/>
              </a:buClr>
              <a:buSzPct val="116000"/>
              <a:buFont typeface="Times New Roman" panose="02020603050405020304"/>
              <a:buChar char="•"/>
              <a:tabLst>
                <a:tab pos="176530" algn="l"/>
              </a:tabLst>
            </a:pPr>
            <a:r>
              <a:rPr lang="vi-VN" altLang="en-US" sz="950" dirty="0">
                <a:latin typeface="Arial" panose="020B0604020202020204"/>
                <a:cs typeface="Arial" panose="020B0604020202020204"/>
              </a:rPr>
              <a:t>Đ</a:t>
            </a:r>
            <a:r>
              <a:rPr sz="950" dirty="0">
                <a:latin typeface="Arial" panose="020B0604020202020204"/>
                <a:cs typeface="Arial" panose="020B0604020202020204"/>
              </a:rPr>
              <a:t>ược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5" dirty="0">
                <a:latin typeface="Arial" panose="020B0604020202020204"/>
                <a:cs typeface="Arial" panose="020B0604020202020204"/>
              </a:rPr>
              <a:t>yêu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90" dirty="0">
                <a:latin typeface="Arial" panose="020B0604020202020204"/>
                <a:cs typeface="Arial" panose="020B0604020202020204"/>
              </a:rPr>
              <a:t>cầu</a:t>
            </a:r>
            <a:r>
              <a:rPr sz="95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9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trung</a:t>
            </a:r>
            <a:r>
              <a:rPr sz="9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8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thực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00" dirty="0">
                <a:latin typeface="Arial" panose="020B0604020202020204"/>
                <a:cs typeface="Arial" panose="020B0604020202020204"/>
              </a:rPr>
              <a:t>trong</a:t>
            </a:r>
            <a:r>
              <a:rPr sz="95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tất</a:t>
            </a:r>
            <a:r>
              <a:rPr sz="9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10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cả</a:t>
            </a:r>
            <a:r>
              <a:rPr sz="950" spc="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quá</a:t>
            </a:r>
            <a:r>
              <a:rPr sz="9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7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trình</a:t>
            </a:r>
            <a:r>
              <a:rPr sz="95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từ</a:t>
            </a:r>
            <a:r>
              <a:rPr sz="95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5" dirty="0">
                <a:latin typeface="Arial" panose="020B0604020202020204"/>
                <a:cs typeface="Arial" panose="020B0604020202020204"/>
              </a:rPr>
              <a:t>khâu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05" dirty="0">
                <a:latin typeface="Arial" panose="020B0604020202020204"/>
                <a:cs typeface="Arial" panose="020B0604020202020204"/>
              </a:rPr>
              <a:t>thiết</a:t>
            </a:r>
            <a:r>
              <a:rPr sz="95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kế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85" dirty="0">
                <a:latin typeface="Arial" panose="020B0604020202020204"/>
                <a:cs typeface="Arial" panose="020B0604020202020204"/>
              </a:rPr>
              <a:t>đến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90" dirty="0">
                <a:latin typeface="Arial" panose="020B0604020202020204"/>
                <a:cs typeface="Arial" panose="020B0604020202020204"/>
              </a:rPr>
              <a:t>báo</a:t>
            </a:r>
            <a:r>
              <a:rPr sz="95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10" dirty="0">
                <a:latin typeface="Arial" panose="020B0604020202020204"/>
                <a:cs typeface="Arial" panose="020B0604020202020204"/>
              </a:rPr>
              <a:t>cáo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kết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quả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nghiên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-20" dirty="0">
                <a:latin typeface="Arial" panose="020B0604020202020204"/>
                <a:cs typeface="Arial" panose="020B0604020202020204"/>
              </a:rPr>
              <a:t>cứu.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302338" y="3066405"/>
            <a:ext cx="239395" cy="11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sz="7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7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7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/17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 descr="Đạo-đức-khoa-họ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95" y="784225"/>
            <a:ext cx="2738755" cy="180848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Chuẩn</a:t>
            </a:r>
            <a:r>
              <a:rPr spc="35" dirty="0"/>
              <a:t> </a:t>
            </a:r>
            <a:r>
              <a:rPr dirty="0"/>
              <a:t>mực</a:t>
            </a:r>
            <a:r>
              <a:rPr spc="35" dirty="0"/>
              <a:t> </a:t>
            </a:r>
            <a:r>
              <a:rPr spc="80" dirty="0"/>
              <a:t>của</a:t>
            </a:r>
            <a:r>
              <a:rPr spc="35" dirty="0"/>
              <a:t> </a:t>
            </a:r>
            <a:r>
              <a:rPr spc="55" dirty="0"/>
              <a:t>cộng</a:t>
            </a:r>
            <a:r>
              <a:rPr spc="40" dirty="0"/>
              <a:t> </a:t>
            </a:r>
            <a:r>
              <a:rPr dirty="0"/>
              <a:t>đồng</a:t>
            </a:r>
            <a:r>
              <a:rPr spc="35" dirty="0"/>
              <a:t> </a:t>
            </a:r>
            <a:r>
              <a:rPr dirty="0"/>
              <a:t>nghiên</a:t>
            </a:r>
            <a:r>
              <a:rPr spc="35" dirty="0"/>
              <a:t> </a:t>
            </a:r>
            <a:r>
              <a:rPr dirty="0"/>
              <a:t>cứu</a:t>
            </a:r>
            <a:r>
              <a:rPr spc="40" dirty="0"/>
              <a:t> </a:t>
            </a:r>
            <a:r>
              <a:rPr spc="195" dirty="0"/>
              <a:t>-</a:t>
            </a:r>
            <a:r>
              <a:rPr spc="35" dirty="0"/>
              <a:t> </a:t>
            </a:r>
            <a:r>
              <a:rPr spc="-10" dirty="0"/>
              <a:t>CUDOS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6855" y="784225"/>
            <a:ext cx="4559300" cy="2113915"/>
          </a:xfrm>
          <a:prstGeom prst="rect">
            <a:avLst/>
          </a:prstGeom>
        </p:spPr>
        <p:txBody>
          <a:bodyPr vert="horz" wrap="square" lIns="0" tIns="58419" rIns="0" bIns="0" rtlCol="0">
            <a:noAutofit/>
          </a:bodyPr>
          <a:lstStyle/>
          <a:p>
            <a:pPr marL="176530" indent="-138430">
              <a:lnSpc>
                <a:spcPct val="100000"/>
              </a:lnSpc>
              <a:spcBef>
                <a:spcPts val="460"/>
              </a:spcBef>
              <a:buClr>
                <a:srgbClr val="444444"/>
              </a:buClr>
              <a:buSzPct val="116000"/>
              <a:buFont typeface="Times New Roman" panose="02020603050405020304"/>
              <a:buChar char="•"/>
              <a:tabLst>
                <a:tab pos="176530" algn="l"/>
              </a:tabLst>
            </a:pPr>
            <a:r>
              <a:rPr sz="950" dirty="0">
                <a:latin typeface="Arial" panose="020B0604020202020204"/>
                <a:cs typeface="Arial" panose="020B0604020202020204"/>
              </a:rPr>
              <a:t>Tính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00" dirty="0">
                <a:latin typeface="Arial" panose="020B0604020202020204"/>
                <a:cs typeface="Arial" panose="020B0604020202020204"/>
              </a:rPr>
              <a:t>cộng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85" dirty="0">
                <a:latin typeface="Arial" panose="020B0604020202020204"/>
                <a:cs typeface="Arial" panose="020B0604020202020204"/>
              </a:rPr>
              <a:t>đồng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5" dirty="0">
                <a:latin typeface="Arial" panose="020B0604020202020204"/>
                <a:cs typeface="Arial" panose="020B0604020202020204"/>
              </a:rPr>
              <a:t>(Communalism,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85" dirty="0">
                <a:latin typeface="Arial" panose="020B0604020202020204"/>
                <a:cs typeface="Arial" panose="020B0604020202020204"/>
              </a:rPr>
              <a:t>viết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20" dirty="0">
                <a:latin typeface="Arial" panose="020B0604020202020204"/>
                <a:cs typeface="Arial" panose="020B0604020202020204"/>
              </a:rPr>
              <a:t>tắt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là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-25" dirty="0">
                <a:latin typeface="Arial" panose="020B0604020202020204"/>
                <a:cs typeface="Arial" panose="020B0604020202020204"/>
              </a:rPr>
              <a:t>C).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marL="176530" indent="-138430">
              <a:lnSpc>
                <a:spcPct val="100000"/>
              </a:lnSpc>
              <a:spcBef>
                <a:spcPts val="515"/>
              </a:spcBef>
              <a:buClr>
                <a:srgbClr val="444444"/>
              </a:buClr>
              <a:buSzPct val="116000"/>
              <a:buFont typeface="Times New Roman" panose="02020603050405020304"/>
              <a:buChar char="•"/>
              <a:tabLst>
                <a:tab pos="176530" algn="l"/>
              </a:tabLst>
            </a:pPr>
            <a:r>
              <a:rPr sz="950" dirty="0">
                <a:latin typeface="Arial" panose="020B0604020202020204"/>
                <a:cs typeface="Arial" panose="020B0604020202020204"/>
              </a:rPr>
              <a:t>Tính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90" dirty="0">
                <a:latin typeface="Arial" panose="020B0604020202020204"/>
                <a:cs typeface="Arial" panose="020B0604020202020204"/>
              </a:rPr>
              <a:t>phổ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5" dirty="0">
                <a:latin typeface="Arial" panose="020B0604020202020204"/>
                <a:cs typeface="Arial" panose="020B0604020202020204"/>
              </a:rPr>
              <a:t>biến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45" dirty="0">
                <a:latin typeface="Arial" panose="020B0604020202020204"/>
                <a:cs typeface="Arial" panose="020B0604020202020204"/>
              </a:rPr>
              <a:t>(Universalism,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85" dirty="0">
                <a:latin typeface="Arial" panose="020B0604020202020204"/>
                <a:cs typeface="Arial" panose="020B0604020202020204"/>
              </a:rPr>
              <a:t>viết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20" dirty="0">
                <a:latin typeface="Arial" panose="020B0604020202020204"/>
                <a:cs typeface="Arial" panose="020B0604020202020204"/>
              </a:rPr>
              <a:t>tắt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là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-25" dirty="0">
                <a:latin typeface="Arial" panose="020B0604020202020204"/>
                <a:cs typeface="Arial" panose="020B0604020202020204"/>
              </a:rPr>
              <a:t>U).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marL="176530" indent="-138430">
              <a:lnSpc>
                <a:spcPct val="100000"/>
              </a:lnSpc>
              <a:spcBef>
                <a:spcPts val="515"/>
              </a:spcBef>
              <a:buClr>
                <a:srgbClr val="444444"/>
              </a:buClr>
              <a:buSzPct val="116000"/>
              <a:buFont typeface="Times New Roman" panose="02020603050405020304"/>
              <a:buChar char="•"/>
              <a:tabLst>
                <a:tab pos="176530" algn="l"/>
              </a:tabLst>
            </a:pPr>
            <a:r>
              <a:rPr sz="950" dirty="0">
                <a:latin typeface="Arial" panose="020B0604020202020204"/>
                <a:cs typeface="Arial" panose="020B0604020202020204"/>
              </a:rPr>
              <a:t>Tính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không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vị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lợi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(Disinterested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humility,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85" dirty="0">
                <a:latin typeface="Arial" panose="020B0604020202020204"/>
                <a:cs typeface="Arial" panose="020B0604020202020204"/>
              </a:rPr>
              <a:t>viết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20" dirty="0">
                <a:latin typeface="Arial" panose="020B0604020202020204"/>
                <a:cs typeface="Arial" panose="020B0604020202020204"/>
              </a:rPr>
              <a:t>tắt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là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-25" dirty="0">
                <a:latin typeface="Arial" panose="020B0604020202020204"/>
                <a:cs typeface="Arial" panose="020B0604020202020204"/>
              </a:rPr>
              <a:t>D).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marL="176530" indent="-138430">
              <a:lnSpc>
                <a:spcPct val="100000"/>
              </a:lnSpc>
              <a:spcBef>
                <a:spcPts val="510"/>
              </a:spcBef>
              <a:buClr>
                <a:srgbClr val="444444"/>
              </a:buClr>
              <a:buSzPct val="116000"/>
              <a:buFont typeface="Times New Roman" panose="02020603050405020304"/>
              <a:buChar char="•"/>
              <a:tabLst>
                <a:tab pos="176530" algn="l"/>
              </a:tabLst>
            </a:pPr>
            <a:r>
              <a:rPr sz="950" dirty="0">
                <a:latin typeface="Arial" panose="020B0604020202020204"/>
                <a:cs typeface="Arial" panose="020B0604020202020204"/>
              </a:rPr>
              <a:t>Tính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14" dirty="0">
                <a:latin typeface="Arial" panose="020B0604020202020204"/>
                <a:cs typeface="Arial" panose="020B0604020202020204"/>
              </a:rPr>
              <a:t>độc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90" dirty="0">
                <a:latin typeface="Arial" panose="020B0604020202020204"/>
                <a:cs typeface="Arial" panose="020B0604020202020204"/>
              </a:rPr>
              <a:t>đáo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45" dirty="0">
                <a:latin typeface="Arial" panose="020B0604020202020204"/>
                <a:cs typeface="Arial" panose="020B0604020202020204"/>
              </a:rPr>
              <a:t>(Originality,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85" dirty="0">
                <a:latin typeface="Arial" panose="020B0604020202020204"/>
                <a:cs typeface="Arial" panose="020B0604020202020204"/>
              </a:rPr>
              <a:t>viết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20" dirty="0">
                <a:latin typeface="Arial" panose="020B0604020202020204"/>
                <a:cs typeface="Arial" panose="020B0604020202020204"/>
              </a:rPr>
              <a:t>tắt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là</a:t>
            </a:r>
            <a:r>
              <a:rPr sz="95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-25" dirty="0">
                <a:latin typeface="Arial" panose="020B0604020202020204"/>
                <a:cs typeface="Arial" panose="020B0604020202020204"/>
              </a:rPr>
              <a:t>O).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marL="176530" indent="-138430">
              <a:lnSpc>
                <a:spcPct val="100000"/>
              </a:lnSpc>
              <a:spcBef>
                <a:spcPts val="515"/>
              </a:spcBef>
              <a:buClr>
                <a:srgbClr val="444444"/>
              </a:buClr>
              <a:buSzPct val="116000"/>
              <a:buFont typeface="Times New Roman" panose="02020603050405020304"/>
              <a:buChar char="•"/>
              <a:tabLst>
                <a:tab pos="176530" algn="l"/>
              </a:tabLst>
            </a:pPr>
            <a:r>
              <a:rPr sz="950" dirty="0">
                <a:latin typeface="Arial" panose="020B0604020202020204"/>
                <a:cs typeface="Arial" panose="020B0604020202020204"/>
              </a:rPr>
              <a:t>Tính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hoài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nghi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5" dirty="0">
                <a:latin typeface="Arial" panose="020B0604020202020204"/>
                <a:cs typeface="Arial" panose="020B0604020202020204"/>
              </a:rPr>
              <a:t>(Skepticism,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85" dirty="0">
                <a:latin typeface="Arial" panose="020B0604020202020204"/>
                <a:cs typeface="Arial" panose="020B0604020202020204"/>
              </a:rPr>
              <a:t>viết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20" dirty="0">
                <a:latin typeface="Arial" panose="020B0604020202020204"/>
                <a:cs typeface="Arial" panose="020B0604020202020204"/>
              </a:rPr>
              <a:t>tắt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là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-25" dirty="0">
                <a:latin typeface="Arial" panose="020B0604020202020204"/>
                <a:cs typeface="Arial" panose="020B0604020202020204"/>
              </a:rPr>
              <a:t>S).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302338" y="3066405"/>
            <a:ext cx="239395" cy="11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sz="7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7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sz="700" spc="-1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/17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5607" y="1517017"/>
            <a:ext cx="4890770" cy="658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95"/>
              </a:spcBef>
            </a:pPr>
            <a:r>
              <a:rPr sz="1850" b="1" spc="6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Cảm</a:t>
            </a:r>
            <a:r>
              <a:rPr sz="1850" b="1" spc="-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ơn</a:t>
            </a:r>
            <a:r>
              <a:rPr sz="1850" b="1" spc="-5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spc="114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thầy</a:t>
            </a:r>
            <a:r>
              <a:rPr sz="1850" b="1" spc="-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spc="114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cô</a:t>
            </a:r>
            <a:r>
              <a:rPr sz="1850" b="1" spc="-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và</a:t>
            </a:r>
            <a:r>
              <a:rPr sz="1850" b="1" spc="-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spc="14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các</a:t>
            </a:r>
            <a:r>
              <a:rPr sz="1850" b="1" spc="-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spc="9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bạn</a:t>
            </a:r>
            <a:r>
              <a:rPr sz="1850" b="1" spc="-4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spc="114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đã</a:t>
            </a:r>
            <a:r>
              <a:rPr sz="1850" b="1" spc="-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spc="8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chú</a:t>
            </a:r>
            <a:r>
              <a:rPr sz="1850" b="1" spc="-4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ý</a:t>
            </a:r>
            <a:r>
              <a:rPr sz="1850" b="1" spc="-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spc="4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lắng </a:t>
            </a:r>
            <a:r>
              <a:rPr sz="18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nghe!</a:t>
            </a:r>
            <a:endParaRPr sz="1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5607" y="2586299"/>
            <a:ext cx="2766695" cy="541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90"/>
              </a:spcBef>
            </a:pP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Giảng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viên</a:t>
            </a:r>
            <a:r>
              <a:rPr sz="950" b="1" spc="5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hướng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dẫn:</a:t>
            </a:r>
            <a:r>
              <a:rPr sz="950" b="1" spc="5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-6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Từ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Thảo</a:t>
            </a:r>
            <a:r>
              <a:rPr sz="950" b="1" spc="5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Hương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-1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Giang 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Nhóm</a:t>
            </a:r>
            <a:r>
              <a:rPr sz="950" b="1" spc="5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sinh</a:t>
            </a:r>
            <a:r>
              <a:rPr sz="950" b="1" spc="6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viên:</a:t>
            </a:r>
            <a:r>
              <a:rPr sz="950" b="1" spc="6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Nhóm</a:t>
            </a:r>
            <a:r>
              <a:rPr sz="950" b="1" spc="6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-2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01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Nhóm</a:t>
            </a:r>
            <a:r>
              <a:rPr sz="950" b="1" spc="3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6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môn</a:t>
            </a:r>
            <a:r>
              <a:rPr sz="950" b="1" spc="3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học:</a:t>
            </a:r>
            <a:r>
              <a:rPr sz="950" b="1" spc="3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5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Nhóm</a:t>
            </a:r>
            <a:r>
              <a:rPr sz="950" b="1" spc="30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1" spc="35" dirty="0">
                <a:solidFill>
                  <a:srgbClr val="F3F6F8"/>
                </a:solidFill>
                <a:latin typeface="Arial" panose="020B0604020202020204"/>
                <a:cs typeface="Arial" panose="020B0604020202020204"/>
              </a:rPr>
              <a:t>04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497" y="294591"/>
            <a:ext cx="1870354" cy="38662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3588" y="1778815"/>
            <a:ext cx="274955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6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Nhắc</a:t>
            </a:r>
            <a:r>
              <a:rPr sz="1550" b="1" spc="2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lại</a:t>
            </a:r>
            <a:r>
              <a:rPr sz="1550" b="1" spc="2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spc="5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về</a:t>
            </a:r>
            <a:r>
              <a:rPr sz="1550" b="1" spc="2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Khái</a:t>
            </a:r>
            <a:r>
              <a:rPr sz="1550" b="1" spc="2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Niệm</a:t>
            </a:r>
            <a:r>
              <a:rPr sz="1550" b="1" spc="2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spc="-2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NCKH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7093" y="1930"/>
            <a:ext cx="5367020" cy="2159000"/>
            <a:chOff x="277093" y="1930"/>
            <a:chExt cx="5367020" cy="2159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93" y="2141328"/>
              <a:ext cx="5205882" cy="189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3977" y="1930"/>
              <a:ext cx="540001" cy="67138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8516" y="2854920"/>
            <a:ext cx="1452245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Bộ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5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môn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triển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kỹ </a:t>
            </a:r>
            <a:r>
              <a:rPr sz="700" spc="5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năng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1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-2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PTIT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Khái</a:t>
            </a:r>
            <a:r>
              <a:rPr spc="-30" dirty="0"/>
              <a:t> </a:t>
            </a:r>
            <a:r>
              <a:rPr spc="50" dirty="0"/>
              <a:t>niệm</a:t>
            </a:r>
            <a:r>
              <a:rPr spc="-25" dirty="0"/>
              <a:t> </a:t>
            </a:r>
            <a:r>
              <a:rPr spc="50" dirty="0"/>
              <a:t>về</a:t>
            </a:r>
            <a:r>
              <a:rPr spc="-30" dirty="0"/>
              <a:t> </a:t>
            </a:r>
            <a:r>
              <a:rPr spc="-20" dirty="0"/>
              <a:t>NCKH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0615" y="1011999"/>
            <a:ext cx="2082304" cy="13881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67772" y="2545655"/>
            <a:ext cx="134810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Hình:</a:t>
            </a:r>
            <a:r>
              <a:rPr sz="800" spc="8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00" dirty="0">
                <a:latin typeface="Arial" panose="020B0604020202020204"/>
                <a:cs typeface="Arial" panose="020B0604020202020204"/>
              </a:rPr>
              <a:t>Nghiên</a:t>
            </a:r>
            <a:r>
              <a:rPr sz="800" spc="85" dirty="0">
                <a:latin typeface="Arial" panose="020B0604020202020204"/>
                <a:cs typeface="Arial" panose="020B0604020202020204"/>
              </a:rPr>
              <a:t> </a:t>
            </a:r>
            <a:r>
              <a:rPr sz="800" dirty="0">
                <a:latin typeface="Arial" panose="020B0604020202020204"/>
                <a:cs typeface="Arial" panose="020B0604020202020204"/>
              </a:rPr>
              <a:t>cứu</a:t>
            </a:r>
            <a:r>
              <a:rPr sz="800" spc="80" dirty="0">
                <a:latin typeface="Arial" panose="020B0604020202020204"/>
                <a:cs typeface="Arial" panose="020B0604020202020204"/>
              </a:rPr>
              <a:t> </a:t>
            </a:r>
            <a:r>
              <a:rPr sz="800" dirty="0">
                <a:latin typeface="Arial" panose="020B0604020202020204"/>
                <a:cs typeface="Arial" panose="020B0604020202020204"/>
              </a:rPr>
              <a:t>khoa</a:t>
            </a:r>
            <a:r>
              <a:rPr sz="800" spc="85" dirty="0">
                <a:latin typeface="Arial" panose="020B0604020202020204"/>
                <a:cs typeface="Arial" panose="020B0604020202020204"/>
              </a:rPr>
              <a:t> </a:t>
            </a:r>
            <a:r>
              <a:rPr sz="800" spc="45" dirty="0">
                <a:latin typeface="Arial" panose="020B0604020202020204"/>
                <a:cs typeface="Arial" panose="020B0604020202020204"/>
              </a:rPr>
              <a:t>học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388" y="1165118"/>
            <a:ext cx="3019425" cy="92837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indent="0" algn="just">
              <a:lnSpc>
                <a:spcPct val="100000"/>
              </a:lnSpc>
              <a:spcBef>
                <a:spcPts val="155"/>
              </a:spcBef>
              <a:buSzPct val="116000"/>
              <a:buFont typeface="Times New Roman" panose="02020603050405020304"/>
              <a:buNone/>
              <a:tabLst>
                <a:tab pos="151130" algn="l"/>
              </a:tabLst>
            </a:pPr>
            <a:r>
              <a:rPr lang="vi-VN" altLang="en-US" sz="950" spc="55" dirty="0">
                <a:latin typeface="Arial" panose="020B0604020202020204"/>
                <a:cs typeface="Arial" panose="020B0604020202020204"/>
              </a:rPr>
              <a:t>-  </a:t>
            </a:r>
            <a:r>
              <a:rPr sz="950" spc="55" dirty="0">
                <a:latin typeface="Arial" panose="020B0604020202020204"/>
                <a:cs typeface="Arial" panose="020B0604020202020204"/>
              </a:rPr>
              <a:t>Nghiên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cứu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khoa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85" dirty="0">
                <a:latin typeface="Arial" panose="020B0604020202020204"/>
                <a:cs typeface="Arial" panose="020B0604020202020204"/>
              </a:rPr>
              <a:t>học</a:t>
            </a:r>
            <a:r>
              <a:rPr lang="vi-VN" altLang="en-US" sz="950" spc="85" dirty="0">
                <a:latin typeface="Arial" panose="020B0604020202020204"/>
                <a:cs typeface="Arial" panose="020B0604020202020204"/>
              </a:rPr>
              <a:t> là </a:t>
            </a:r>
            <a:r>
              <a:rPr sz="950" dirty="0">
                <a:latin typeface="Arial" panose="020B0604020202020204"/>
                <a:cs typeface="Arial" panose="020B0604020202020204"/>
              </a:rPr>
              <a:t>sự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tìm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kiếm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dirty="0">
                <a:latin typeface="Arial" panose="020B0604020202020204"/>
                <a:cs typeface="Arial" panose="020B0604020202020204"/>
              </a:rPr>
              <a:t>những</a:t>
            </a:r>
            <a:r>
              <a:rPr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điều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mà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khoa</a:t>
            </a:r>
            <a:r>
              <a:rPr sz="950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1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học</a:t>
            </a:r>
            <a:r>
              <a:rPr sz="9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5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chưa</a:t>
            </a:r>
            <a:r>
              <a:rPr sz="950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5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biết</a:t>
            </a:r>
            <a:r>
              <a:rPr sz="950" spc="55" dirty="0">
                <a:latin typeface="Arial" panose="020B0604020202020204"/>
                <a:cs typeface="Arial" panose="020B0604020202020204"/>
              </a:rPr>
              <a:t>.</a:t>
            </a:r>
            <a:endParaRPr sz="950" spc="55" dirty="0">
              <a:latin typeface="Arial" panose="020B0604020202020204"/>
              <a:cs typeface="Arial" panose="020B0604020202020204"/>
            </a:endParaRPr>
          </a:p>
          <a:p>
            <a:pPr marL="12700" algn="just">
              <a:lnSpc>
                <a:spcPct val="100000"/>
              </a:lnSpc>
              <a:spcBef>
                <a:spcPts val="185"/>
              </a:spcBef>
            </a:pPr>
            <a:endParaRPr sz="950">
              <a:latin typeface="Arial" panose="020B0604020202020204"/>
              <a:cs typeface="Arial" panose="020B0604020202020204"/>
            </a:endParaRPr>
          </a:p>
          <a:p>
            <a:pPr marL="12700" indent="0" algn="just">
              <a:lnSpc>
                <a:spcPct val="100000"/>
              </a:lnSpc>
              <a:spcBef>
                <a:spcPts val="65"/>
              </a:spcBef>
              <a:buSzPct val="116000"/>
              <a:buFont typeface="Times New Roman" panose="02020603050405020304"/>
              <a:buNone/>
              <a:tabLst>
                <a:tab pos="151130" algn="l"/>
              </a:tabLst>
            </a:pPr>
            <a:r>
              <a:rPr lang="vi-VN" altLang="en-US" sz="950" dirty="0">
                <a:latin typeface="Arial" panose="020B0604020202020204"/>
                <a:cs typeface="Arial" panose="020B0604020202020204"/>
              </a:rPr>
              <a:t>-  </a:t>
            </a:r>
            <a:r>
              <a:rPr sz="950" dirty="0">
                <a:latin typeface="Arial" panose="020B0604020202020204"/>
                <a:cs typeface="Arial" panose="020B0604020202020204"/>
              </a:rPr>
              <a:t>Toàn</a:t>
            </a:r>
            <a:r>
              <a:rPr sz="9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05" dirty="0">
                <a:latin typeface="Arial" panose="020B0604020202020204"/>
                <a:cs typeface="Arial" panose="020B0604020202020204"/>
              </a:rPr>
              <a:t>bộ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quá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5" dirty="0">
                <a:latin typeface="Arial" panose="020B0604020202020204"/>
                <a:cs typeface="Arial" panose="020B0604020202020204"/>
              </a:rPr>
              <a:t>trình</a:t>
            </a:r>
            <a:r>
              <a:rPr sz="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nghiên</a:t>
            </a:r>
            <a:r>
              <a:rPr lang="vi-VN" altLang="en-US" sz="950" spc="6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cứu</a:t>
            </a:r>
            <a:r>
              <a:rPr sz="95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khoa</a:t>
            </a:r>
            <a:r>
              <a:rPr sz="95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10" dirty="0">
                <a:latin typeface="Arial" panose="020B0604020202020204"/>
                <a:cs typeface="Arial" panose="020B0604020202020204"/>
              </a:rPr>
              <a:t>học</a:t>
            </a:r>
            <a:r>
              <a:rPr sz="950" dirty="0">
                <a:latin typeface="Arial" panose="020B0604020202020204"/>
                <a:cs typeface="Arial" panose="020B0604020202020204"/>
              </a:rPr>
              <a:t> là</a:t>
            </a:r>
            <a:r>
              <a:rPr sz="95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quá</a:t>
            </a:r>
            <a:r>
              <a:rPr sz="95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5" dirty="0">
                <a:latin typeface="Arial" panose="020B0604020202020204"/>
                <a:cs typeface="Arial" panose="020B0604020202020204"/>
              </a:rPr>
              <a:t>trình</a:t>
            </a:r>
            <a:r>
              <a:rPr sz="95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tìm</a:t>
            </a:r>
            <a:r>
              <a:rPr sz="95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kiếm</a:t>
            </a:r>
            <a:r>
              <a:rPr sz="95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14" dirty="0">
                <a:latin typeface="Arial" panose="020B0604020202020204"/>
                <a:cs typeface="Arial" panose="020B0604020202020204"/>
              </a:rPr>
              <a:t>các</a:t>
            </a:r>
            <a:r>
              <a:rPr sz="9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5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luận</a:t>
            </a:r>
            <a:r>
              <a:rPr sz="9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cứ</a:t>
            </a:r>
            <a:r>
              <a:rPr lang="vi-VN" altLang="en-US" sz="9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95" dirty="0">
                <a:latin typeface="Arial" panose="020B0604020202020204"/>
                <a:cs typeface="Arial" panose="020B0604020202020204"/>
              </a:rPr>
              <a:t>để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chứng</a:t>
            </a:r>
            <a:r>
              <a:rPr sz="9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minh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00" dirty="0">
                <a:latin typeface="Arial" panose="020B0604020202020204"/>
                <a:cs typeface="Arial" panose="020B0604020202020204"/>
              </a:rPr>
              <a:t>hoặc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bác</a:t>
            </a:r>
            <a:r>
              <a:rPr sz="9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10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bỏ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giả</a:t>
            </a:r>
            <a:r>
              <a:rPr sz="9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9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thuyết</a:t>
            </a:r>
            <a:r>
              <a:rPr sz="9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khoa</a:t>
            </a:r>
            <a:r>
              <a:rPr sz="9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học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.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541" y="3047274"/>
            <a:ext cx="1452245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Bộ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5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môn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triển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kỹ </a:t>
            </a:r>
            <a:r>
              <a:rPr sz="700" spc="5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năng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1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-2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PTIT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9550" y="3047274"/>
            <a:ext cx="202565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00" spc="-2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3/17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3588" y="1761987"/>
            <a:ext cx="306260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Phân</a:t>
            </a:r>
            <a:r>
              <a:rPr sz="1550" b="1" spc="6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loại</a:t>
            </a:r>
            <a:r>
              <a:rPr sz="1550" b="1" spc="6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nghiên</a:t>
            </a:r>
            <a:r>
              <a:rPr sz="1550" b="1" spc="6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cứu</a:t>
            </a:r>
            <a:r>
              <a:rPr sz="1550" b="1" spc="6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spc="50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khoa</a:t>
            </a:r>
            <a:r>
              <a:rPr sz="1550" b="1" spc="6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550" b="1" spc="45" dirty="0">
                <a:solidFill>
                  <a:srgbClr val="444444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học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7093" y="1930"/>
            <a:ext cx="5367020" cy="2141855"/>
            <a:chOff x="277093" y="1930"/>
            <a:chExt cx="5367020" cy="21418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93" y="2124513"/>
              <a:ext cx="5205882" cy="189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3977" y="1930"/>
              <a:ext cx="540001" cy="67138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8516" y="2838093"/>
            <a:ext cx="1452245" cy="135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Bộ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5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môn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6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triển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kỹ </a:t>
            </a:r>
            <a:r>
              <a:rPr sz="700" spc="5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năng</a:t>
            </a:r>
            <a:r>
              <a:rPr sz="7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100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700" spc="-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-25" dirty="0">
                <a:solidFill>
                  <a:srgbClr val="666666"/>
                </a:solidFill>
                <a:latin typeface="Arial" panose="020B0604020202020204"/>
                <a:cs typeface="Arial" panose="020B0604020202020204"/>
              </a:rPr>
              <a:t>PTIT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Phân</a:t>
            </a:r>
            <a:r>
              <a:rPr spc="55" dirty="0"/>
              <a:t> </a:t>
            </a:r>
            <a:r>
              <a:rPr dirty="0"/>
              <a:t>loại</a:t>
            </a:r>
            <a:r>
              <a:rPr spc="55" dirty="0"/>
              <a:t> </a:t>
            </a:r>
            <a:r>
              <a:rPr spc="110" dirty="0"/>
              <a:t>theo</a:t>
            </a:r>
            <a:r>
              <a:rPr spc="55" dirty="0"/>
              <a:t> </a:t>
            </a:r>
            <a:r>
              <a:rPr dirty="0"/>
              <a:t>chức</a:t>
            </a:r>
            <a:r>
              <a:rPr spc="55" dirty="0"/>
              <a:t> </a:t>
            </a:r>
            <a:r>
              <a:rPr spc="35" dirty="0"/>
              <a:t>năng</a:t>
            </a:r>
            <a:endParaRPr spc="3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4160" y="755015"/>
            <a:ext cx="2903220" cy="1653540"/>
          </a:xfrm>
          <a:prstGeom prst="rect">
            <a:avLst/>
          </a:prstGeom>
        </p:spPr>
        <p:txBody>
          <a:bodyPr vert="horz" wrap="square" lIns="0" tIns="7683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950" spc="55" dirty="0">
                <a:latin typeface="Arial" panose="020B0604020202020204"/>
                <a:cs typeface="Arial" panose="020B0604020202020204"/>
              </a:rPr>
              <a:t>Nghiên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cứu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khoa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10" dirty="0">
                <a:latin typeface="Arial" panose="020B0604020202020204"/>
                <a:cs typeface="Arial" panose="020B0604020202020204"/>
              </a:rPr>
              <a:t>học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110" dirty="0">
                <a:latin typeface="Arial" panose="020B0604020202020204"/>
                <a:cs typeface="Arial" panose="020B0604020202020204"/>
              </a:rPr>
              <a:t>theo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5" dirty="0">
                <a:latin typeface="Arial" panose="020B0604020202020204"/>
                <a:cs typeface="Arial" panose="020B0604020202020204"/>
              </a:rPr>
              <a:t>chức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0" dirty="0">
                <a:latin typeface="Arial" panose="020B0604020202020204"/>
                <a:cs typeface="Arial" panose="020B0604020202020204"/>
              </a:rPr>
              <a:t>năng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90" dirty="0">
                <a:latin typeface="Arial" panose="020B0604020202020204"/>
                <a:cs typeface="Arial" panose="020B0604020202020204"/>
              </a:rPr>
              <a:t>bao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35" dirty="0">
                <a:latin typeface="Arial" panose="020B0604020202020204"/>
                <a:cs typeface="Arial" panose="020B0604020202020204"/>
              </a:rPr>
              <a:t>gồm:</a:t>
            </a:r>
            <a:endParaRPr sz="950" spc="35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endParaRPr sz="950">
              <a:latin typeface="Arial" panose="020B0604020202020204"/>
              <a:cs typeface="Arial" panose="020B0604020202020204"/>
            </a:endParaRPr>
          </a:p>
          <a:p>
            <a:pPr marL="288290" indent="-151765">
              <a:lnSpc>
                <a:spcPct val="100000"/>
              </a:lnSpc>
              <a:spcBef>
                <a:spcPts val="515"/>
              </a:spcBef>
              <a:buClr>
                <a:srgbClr val="444444"/>
              </a:buClr>
              <a:buAutoNum type="arabicPeriod"/>
              <a:tabLst>
                <a:tab pos="288290" algn="l"/>
              </a:tabLst>
            </a:pPr>
            <a:r>
              <a:rPr sz="950" spc="55" dirty="0">
                <a:latin typeface="Arial" panose="020B0604020202020204"/>
                <a:cs typeface="Arial" panose="020B0604020202020204"/>
              </a:rPr>
              <a:t>Nghiên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cứu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95" dirty="0">
                <a:latin typeface="Arial" panose="020B0604020202020204"/>
                <a:cs typeface="Arial" panose="020B0604020202020204"/>
              </a:rPr>
              <a:t>mô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80" dirty="0">
                <a:latin typeface="Arial" panose="020B0604020202020204"/>
                <a:cs typeface="Arial" panose="020B0604020202020204"/>
              </a:rPr>
              <a:t>tả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marL="288925" indent="-171450">
              <a:lnSpc>
                <a:spcPct val="100000"/>
              </a:lnSpc>
              <a:spcBef>
                <a:spcPts val="515"/>
              </a:spcBef>
              <a:buClr>
                <a:srgbClr val="444444"/>
              </a:buClr>
              <a:buAutoNum type="arabicPeriod"/>
              <a:tabLst>
                <a:tab pos="288925" algn="l"/>
              </a:tabLst>
            </a:pPr>
            <a:r>
              <a:rPr sz="950" spc="55" dirty="0">
                <a:latin typeface="Arial" panose="020B0604020202020204"/>
                <a:cs typeface="Arial" panose="020B0604020202020204"/>
              </a:rPr>
              <a:t>Nghiên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cứu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giải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75" dirty="0">
                <a:latin typeface="Arial" panose="020B0604020202020204"/>
                <a:cs typeface="Arial" panose="020B0604020202020204"/>
              </a:rPr>
              <a:t>thích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marL="288290" indent="-171450">
              <a:lnSpc>
                <a:spcPct val="100000"/>
              </a:lnSpc>
              <a:spcBef>
                <a:spcPts val="510"/>
              </a:spcBef>
              <a:buClr>
                <a:srgbClr val="444444"/>
              </a:buClr>
              <a:buAutoNum type="arabicPeriod"/>
              <a:tabLst>
                <a:tab pos="288290" algn="l"/>
              </a:tabLst>
            </a:pPr>
            <a:r>
              <a:rPr sz="950" spc="55" dirty="0">
                <a:latin typeface="Arial" panose="020B0604020202020204"/>
                <a:cs typeface="Arial" panose="020B0604020202020204"/>
              </a:rPr>
              <a:t>Nghiên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cứu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giải</a:t>
            </a:r>
            <a:r>
              <a:rPr sz="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60" dirty="0">
                <a:latin typeface="Arial" panose="020B0604020202020204"/>
                <a:cs typeface="Arial" panose="020B0604020202020204"/>
              </a:rPr>
              <a:t>pháp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marL="288290" indent="-169545">
              <a:lnSpc>
                <a:spcPct val="100000"/>
              </a:lnSpc>
              <a:spcBef>
                <a:spcPts val="515"/>
              </a:spcBef>
              <a:buClr>
                <a:srgbClr val="444444"/>
              </a:buClr>
              <a:buAutoNum type="arabicPeriod"/>
              <a:tabLst>
                <a:tab pos="288290" algn="l"/>
              </a:tabLst>
            </a:pPr>
            <a:r>
              <a:rPr sz="950" spc="55" dirty="0">
                <a:latin typeface="Arial" panose="020B0604020202020204"/>
                <a:cs typeface="Arial" panose="020B0604020202020204"/>
              </a:rPr>
              <a:t>Nghiên</a:t>
            </a:r>
            <a:r>
              <a:rPr sz="950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50" dirty="0">
                <a:latin typeface="Arial" panose="020B0604020202020204"/>
                <a:cs typeface="Arial" panose="020B0604020202020204"/>
              </a:rPr>
              <a:t>cứu</a:t>
            </a:r>
            <a:r>
              <a:rPr sz="950" dirty="0">
                <a:latin typeface="Arial" panose="020B0604020202020204"/>
                <a:cs typeface="Arial" panose="020B0604020202020204"/>
              </a:rPr>
              <a:t> dự </a:t>
            </a:r>
            <a:r>
              <a:rPr sz="950" spc="65" dirty="0">
                <a:latin typeface="Arial" panose="020B0604020202020204"/>
                <a:cs typeface="Arial" panose="020B0604020202020204"/>
              </a:rPr>
              <a:t>báo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805"/>
              </a:lnSpc>
            </a:pPr>
            <a:r>
              <a:rPr spc="-20" dirty="0"/>
              <a:t>4</a:t>
            </a:r>
            <a:r>
              <a:rPr spc="-20" dirty="0"/>
              <a:t>/17</a:t>
            </a:r>
            <a:endParaRPr spc="-20" dirty="0"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388" y="265686"/>
            <a:ext cx="2127250" cy="25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Nghiên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cứu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vi-VN" altLang="en-US"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mô </a:t>
            </a:r>
            <a:r>
              <a:rPr lang="vi-VN" altLang="en-US"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tả</a:t>
            </a:r>
            <a:endParaRPr lang="vi-VN" altLang="en-US" sz="1550" b="1" spc="70" dirty="0">
              <a:solidFill>
                <a:srgbClr val="444444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2100" y="1012825"/>
            <a:ext cx="1993900" cy="3086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0"/>
              </a:spcBef>
            </a:pPr>
            <a:r>
              <a:rPr lang="vi-VN" sz="950" b="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Nghiên cứu mô tả về hệ thống phân loại tự nhiên của Linnaeus </a:t>
            </a:r>
            <a:r>
              <a:rPr lang="vi-VN" sz="950" b="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năm 1756</a:t>
            </a:r>
            <a:r>
              <a:rPr sz="950" b="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805"/>
              </a:lnSpc>
            </a:pPr>
            <a:r>
              <a:rPr spc="-20" dirty="0"/>
              <a:t>5</a:t>
            </a:r>
            <a:r>
              <a:rPr spc="-20" dirty="0"/>
              <a:t>/17</a:t>
            </a:r>
            <a:endParaRPr spc="-20" dirty="0"/>
          </a:p>
        </p:txBody>
      </p:sp>
      <p:pic>
        <p:nvPicPr>
          <p:cNvPr id="8" name="Picture 7" descr="mo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280670"/>
            <a:ext cx="1997710" cy="278574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388" y="265686"/>
            <a:ext cx="212725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Nghiên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cứu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giải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spc="6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thích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4388" y="815452"/>
            <a:ext cx="419036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b="0" spc="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Cuốn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9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sách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5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về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6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định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7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luật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7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chuyển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8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động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và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vạn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7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vật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7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hấp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7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dẫn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9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của</a:t>
            </a:r>
            <a:r>
              <a:rPr sz="950" b="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50" b="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NewTon.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8396" y="1107579"/>
            <a:ext cx="2863227" cy="16356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805"/>
              </a:lnSpc>
            </a:pPr>
            <a:r>
              <a:rPr spc="-20" dirty="0"/>
              <a:t>5</a:t>
            </a:r>
            <a:r>
              <a:rPr spc="-20" dirty="0"/>
              <a:t>/17</a:t>
            </a:r>
            <a:endParaRPr spc="-20" dirty="0"/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388" y="265686"/>
            <a:ext cx="2127250" cy="25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Nghiên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cứu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giải</a:t>
            </a:r>
            <a:r>
              <a:rPr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vi-VN" altLang="en-US" sz="1550" b="1" spc="7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pháp</a:t>
            </a:r>
            <a:endParaRPr lang="vi-VN" altLang="en-US" sz="1550" b="1" spc="70" dirty="0">
              <a:solidFill>
                <a:srgbClr val="444444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79949" y="1968"/>
            <a:ext cx="540001" cy="6713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4160" y="708025"/>
            <a:ext cx="4592955" cy="162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vi-VN" sz="950" b="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Nghiên cứu v</a:t>
            </a:r>
            <a:r>
              <a:rPr lang="vi-VN" sz="950" b="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ắc-xin COVID-19 - giải pháp cho vắc xin phòng ngừa virus SARS-CoVi-2</a:t>
            </a:r>
            <a:r>
              <a:rPr sz="950" b="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9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 descr="C:\Users\MEDIAMART PHU SON\Pictures\Screenshots\giaiphap.pnggiaiphap"/>
          <p:cNvPicPr/>
          <p:nvPr/>
        </p:nvPicPr>
        <p:blipFill>
          <a:blip r:embed="rId2"/>
          <a:srcRect t="6776" b="6776"/>
          <a:stretch>
            <a:fillRect/>
          </a:stretch>
        </p:blipFill>
        <p:spPr>
          <a:xfrm>
            <a:off x="1448396" y="1107579"/>
            <a:ext cx="2863227" cy="16356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dirty="0"/>
              <a:t>Bộ</a:t>
            </a:r>
            <a:r>
              <a:rPr spc="-5" dirty="0"/>
              <a:t> </a:t>
            </a:r>
            <a:r>
              <a:rPr spc="55" dirty="0"/>
              <a:t>môn</a:t>
            </a:r>
            <a:r>
              <a:rPr dirty="0"/>
              <a:t> </a:t>
            </a:r>
            <a:r>
              <a:rPr spc="65" dirty="0"/>
              <a:t>phát</a:t>
            </a:r>
            <a:r>
              <a:rPr dirty="0"/>
              <a:t> </a:t>
            </a:r>
            <a:r>
              <a:rPr spc="60" dirty="0"/>
              <a:t>triển</a:t>
            </a:r>
            <a:r>
              <a:rPr spc="-5" dirty="0"/>
              <a:t> </a:t>
            </a:r>
            <a:r>
              <a:rPr dirty="0"/>
              <a:t>kỹ </a:t>
            </a:r>
            <a:r>
              <a:rPr spc="50" dirty="0"/>
              <a:t>năng</a:t>
            </a:r>
            <a:r>
              <a:rPr dirty="0"/>
              <a:t> </a:t>
            </a:r>
            <a:r>
              <a:rPr spc="100" dirty="0"/>
              <a:t>-</a:t>
            </a:r>
            <a:r>
              <a:rPr spc="-5" dirty="0"/>
              <a:t> </a:t>
            </a:r>
            <a:r>
              <a:rPr spc="-25" dirty="0"/>
              <a:t>PTIT</a:t>
            </a:r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805"/>
              </a:lnSpc>
            </a:pPr>
            <a:r>
              <a:rPr spc="-20" dirty="0"/>
              <a:t>5</a:t>
            </a:r>
            <a:r>
              <a:rPr spc="-20" dirty="0"/>
              <a:t>/17</a:t>
            </a:r>
            <a:endParaRPr spc="-20" dirty="0"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3368</Words>
  <Application>WPS Presentation</Application>
  <PresentationFormat>On-screen Show (4:3)</PresentationFormat>
  <Paragraphs>214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SimSun</vt:lpstr>
      <vt:lpstr>Wingdings</vt:lpstr>
      <vt:lpstr>Arial</vt:lpstr>
      <vt:lpstr>Times New Roman</vt:lpstr>
      <vt:lpstr>Microsoft YaHei</vt:lpstr>
      <vt:lpstr>Arial Unicode MS</vt:lpstr>
      <vt:lpstr>Calibri</vt:lpstr>
      <vt:lpstr>LM Roman 10</vt:lpstr>
      <vt:lpstr>Segoe Print</vt:lpstr>
      <vt:lpstr>Office Theme</vt:lpstr>
      <vt:lpstr>TỔNG QUAN VỀ NGHIÊN CỨU KHOA HỌC</vt:lpstr>
      <vt:lpstr>Nội dung</vt:lpstr>
      <vt:lpstr>PowerPoint 演示文稿</vt:lpstr>
      <vt:lpstr>Khái niệm về NCKH</vt:lpstr>
      <vt:lpstr>PowerPoint 演示文稿</vt:lpstr>
      <vt:lpstr>Phân loại theo chức năng</vt:lpstr>
      <vt:lpstr>Nghiên cứu mô tả về hệ thống phân loại tự nhiên của Linnaeus năm 1756.</vt:lpstr>
      <vt:lpstr>Cuốn sách về định luật chuyển động và vạn vật hấp dẫn của NewTon.</vt:lpstr>
      <vt:lpstr>Nghiên cứu vắc-xin COVID-19 - giải pháp cho vắc xin phòng ngừa virus SARS-CoVi-2.</vt:lpstr>
      <vt:lpstr>Nghiên cứu và ứng dụng Trí tuệ nhân tạo (AI) trong dự báo khí tượng thủy văn.</vt:lpstr>
      <vt:lpstr>PowerPoint 演示文稿</vt:lpstr>
      <vt:lpstr>PowerPoint 演示文稿</vt:lpstr>
      <vt:lpstr>PowerPoint 演示文稿</vt:lpstr>
      <vt:lpstr>PowerPoint 演示文稿</vt:lpstr>
      <vt:lpstr>Đặc diểm của sản phẩm NCKH</vt:lpstr>
      <vt:lpstr>Một số sản phẩm đặc biệt của NCKH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Khái niệm về Đạo đức nghiên cứu</vt:lpstr>
      <vt:lpstr>Chuẩn mực của cộng đồng nghiên cứu - CUDOS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TỔNG QUAN VỀ NGHIÊN CỨU KHOA HỌC</dc:title>
  <dc:creator>Giảng viên hướng dẫn: Từ Thảo Hương Giang  Nhóm sinh viên: Nhóm 01  Nhóm môn học: Nhóm 04</dc:creator>
  <cp:lastModifiedBy>MEDIAMART PHU SON</cp:lastModifiedBy>
  <cp:revision>5</cp:revision>
  <dcterms:created xsi:type="dcterms:W3CDTF">2024-08-18T06:40:00Z</dcterms:created>
  <dcterms:modified xsi:type="dcterms:W3CDTF">2024-08-18T14:37:14Z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2024-08-18T14:00:00Z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2024-08-18T14:00:00Z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ICV">
    <vt:lpwstr>7B90F50A94BB4B829968A776C2FE7390_12</vt:lpwstr>
  </property>
  <property fmtid="{D5CDD505-2E9C-101B-9397-08002B2CF9AE}" pid="7" name="KSOProductBuildVer">
    <vt:lpwstr>1033-12.2.0.17545</vt:lpwstr>
  </property>
</Properties>
</file>